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  <p:sldMasterId id="2147483676" r:id="rId2"/>
  </p:sldMasterIdLst>
  <p:notesMasterIdLst>
    <p:notesMasterId r:id="rId21"/>
  </p:notesMasterIdLst>
  <p:sldIdLst>
    <p:sldId id="385" r:id="rId3"/>
    <p:sldId id="443" r:id="rId4"/>
    <p:sldId id="394" r:id="rId5"/>
    <p:sldId id="442" r:id="rId6"/>
    <p:sldId id="448" r:id="rId7"/>
    <p:sldId id="450" r:id="rId8"/>
    <p:sldId id="449" r:id="rId9"/>
    <p:sldId id="451" r:id="rId10"/>
    <p:sldId id="452" r:id="rId11"/>
    <p:sldId id="453" r:id="rId12"/>
    <p:sldId id="456" r:id="rId13"/>
    <p:sldId id="454" r:id="rId14"/>
    <p:sldId id="460" r:id="rId15"/>
    <p:sldId id="461" r:id="rId16"/>
    <p:sldId id="462" r:id="rId17"/>
    <p:sldId id="457" r:id="rId18"/>
    <p:sldId id="458" r:id="rId19"/>
    <p:sldId id="455" r:id="rId20"/>
  </p:sldIdLst>
  <p:sldSz cx="9677400" cy="3973513"/>
  <p:notesSz cx="6858000" cy="9144000"/>
  <p:custDataLst>
    <p:tags r:id="rId2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52" userDrawn="1">
          <p15:clr>
            <a:srgbClr val="A4A3A4"/>
          </p15:clr>
        </p15:guide>
        <p15:guide id="2" pos="304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刘芙利" initials="刘芙利" lastIdx="1" clrIdx="0"/>
  <p:cmAuthor id="2" name="刘芙利(4028)" initials="刘芙利(4028)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57372"/>
    <a:srgbClr val="7DBC60"/>
    <a:srgbClr val="569190"/>
    <a:srgbClr val="548E8F"/>
    <a:srgbClr val="EDEDED"/>
    <a:srgbClr val="389079"/>
    <a:srgbClr val="000000"/>
    <a:srgbClr val="16745A"/>
    <a:srgbClr val="A1D3BC"/>
    <a:srgbClr val="E3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45" autoAdjust="0"/>
    <p:restoredTop sz="71390" autoAdjust="0"/>
  </p:normalViewPr>
  <p:slideViewPr>
    <p:cSldViewPr snapToGrid="0" showGuides="1">
      <p:cViewPr varScale="1">
        <p:scale>
          <a:sx n="167" d="100"/>
          <a:sy n="167" d="100"/>
        </p:scale>
        <p:origin x="156" y="306"/>
      </p:cViewPr>
      <p:guideLst>
        <p:guide orient="horz" pos="1252"/>
        <p:guide pos="3048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-15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CCBB9-D96C-4EBA-82A1-34318BBBAA5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-328613" y="1143000"/>
            <a:ext cx="7515226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D2DAF-7A11-4887-8CD5-B116BE4C23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545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1pPr>
    <a:lvl2pPr marL="327543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2pPr>
    <a:lvl3pPr marL="655087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3pPr>
    <a:lvl4pPr marL="982629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4pPr>
    <a:lvl5pPr marL="1310172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5pPr>
    <a:lvl6pPr marL="1637716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6pPr>
    <a:lvl7pPr marL="1965258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7pPr>
    <a:lvl8pPr marL="2292802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8pPr>
    <a:lvl9pPr marL="2620344" algn="l" defTabSz="655087" rtl="0" eaLnBrk="1" latinLnBrk="0" hangingPunct="1">
      <a:defRPr sz="8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-328613" y="1143000"/>
            <a:ext cx="7515226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550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各位领导上午好。我是农信银开发部陈明华。我今天分享的主题是“基石之上，构建未来，</a:t>
            </a:r>
            <a:r>
              <a:rPr lang="zh-CN" altLang="en-US" sz="1400" b="0" baseline="0" dirty="0">
                <a:solidFill>
                  <a:srgbClr val="457372"/>
                </a:solidFill>
                <a:latin typeface="方正小标宋简体" panose="03000509000000000000" pitchFamily="65" charset="-122"/>
                <a:ea typeface="方正小标宋简体" panose="03000509000000000000" pitchFamily="65" charset="-122"/>
                <a:sym typeface="微软雅黑" panose="020B0503020204020204" pitchFamily="34" charset="-122"/>
              </a:rPr>
              <a:t>分布式双活支付清算系统的科技转型展望</a:t>
            </a:r>
            <a:r>
              <a:rPr lang="zh-CN" altLang="en-US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endParaRPr lang="en-US" altLang="zh-CN" sz="1400" b="0" baseline="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这个基石是农信银支付清算系统的双活建设，是获得</a:t>
            </a:r>
            <a:r>
              <a:rPr lang="en-US" altLang="zh-CN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2023</a:t>
            </a:r>
            <a:r>
              <a:rPr lang="zh-CN" altLang="en-US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年度年金发奖的项目，是近几年来的里程碑式成果。除了异地双活之外，为了全面提升业务连续性保障能力和支付清算服务质量，农信银在科技发展上，也正在全力推进科技转型，主要包括安可替代、新机房建设、信息系统上云、分布式架构转型等重点工作，四位一体，协同推进。</a:t>
            </a:r>
            <a:endParaRPr lang="en-US" altLang="zh-CN" sz="1400" b="0" baseline="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1400" b="0" baseline="0" dirty="0">
                <a:latin typeface="仿宋" panose="02010609060101010101" pitchFamily="49" charset="-122"/>
                <a:ea typeface="仿宋" panose="02010609060101010101" pitchFamily="49" charset="-122"/>
              </a:rPr>
              <a:t>今天的汇报内容，除了向各位领导介绍一下农信银支付清算系统的双活建设成果，呼应金发奖分享的主题，同时也对双活运行能力在农信银信息科技转型中所发挥的积极作用，以及农信银支付清算系统的未来愿景做一下简要的汇报。</a:t>
            </a:r>
            <a:endParaRPr lang="en-US" altLang="zh-CN" sz="1400" b="0" baseline="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439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我的介绍共分为</a:t>
            </a:r>
            <a:r>
              <a:rPr lang="en-US" altLang="zh-CN" dirty="0"/>
              <a:t>3</a:t>
            </a:r>
            <a:r>
              <a:rPr lang="zh-CN" altLang="en-US" dirty="0"/>
              <a:t>个部分。</a:t>
            </a:r>
            <a:endParaRPr lang="en-US" altLang="zh-CN" dirty="0"/>
          </a:p>
          <a:p>
            <a:r>
              <a:rPr lang="zh-CN" altLang="en-US" dirty="0"/>
              <a:t>一是农信银支付清算系统的基本情况，主要是我们的功能架构和部署架构。</a:t>
            </a:r>
            <a:endParaRPr lang="en-US" altLang="zh-CN" dirty="0"/>
          </a:p>
          <a:p>
            <a:r>
              <a:rPr lang="zh-CN" altLang="en-US" dirty="0"/>
              <a:t>二是金发奖获奖项目的核心工作内容</a:t>
            </a:r>
            <a:r>
              <a:rPr lang="en-US" altLang="zh-CN" dirty="0"/>
              <a:t>,</a:t>
            </a:r>
            <a:r>
              <a:rPr lang="zh-CN" altLang="en-US" dirty="0"/>
              <a:t>也就是双活建设实现了哪些关键能力。</a:t>
            </a:r>
            <a:endParaRPr lang="en-US" altLang="zh-CN" dirty="0"/>
          </a:p>
          <a:p>
            <a:r>
              <a:rPr lang="zh-CN" altLang="en-US" dirty="0"/>
              <a:t>三是异地双活运行能力在各项重点科技工作中的结合、应用与发展。</a:t>
            </a:r>
            <a:endParaRPr lang="en-US" altLang="zh-CN" dirty="0"/>
          </a:p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594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首先是系统的基本情况。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354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随着多年的发展，农信银支付清算系统已经逐步变成了系统群，在服务层，形成 了十余个业务子系统，支撑广泛的支付清算服务。除了成员单位之间的系统内业务，我们对接了十几个外部合作机构或金融基础设施，业务的多元化也大大增加了系统的复杂度。架构图里面绿色的部分，是被认定为关键金融基础设施的系统，包括系统内业务、网络支付业务以及配套的清算账户系统、服务总线系统，是我们本次申报的金发奖的系统范围，当然，我们其他的业务系统也按照各自的系统定位开展了双活或灾备建设。</a:t>
            </a:r>
          </a:p>
          <a:p>
            <a:r>
              <a:rPr lang="zh-CN" altLang="en-US" dirty="0"/>
              <a:t>对于关基系统，我们从</a:t>
            </a:r>
            <a:r>
              <a:rPr lang="en-US" altLang="zh-CN" dirty="0"/>
              <a:t>6</a:t>
            </a:r>
            <a:r>
              <a:rPr lang="zh-CN" altLang="en-US" dirty="0"/>
              <a:t>个方面定位了容灾模式。</a:t>
            </a:r>
          </a:p>
          <a:p>
            <a:r>
              <a:rPr lang="zh-CN" altLang="en-US" dirty="0"/>
              <a:t>从容灾形态上，我们需要支持最高级别的业务级容灾，与上下游机构协同保障全链路的可靠性。</a:t>
            </a:r>
          </a:p>
          <a:p>
            <a:r>
              <a:rPr lang="zh-CN" altLang="en-US" dirty="0"/>
              <a:t>从容灾架构上，受限于农信银长距离异地数据中心的现实情况，我们需要实现异地双活运行，并支持向两地三中心布局下的多地多活运行模式扩展。</a:t>
            </a:r>
          </a:p>
          <a:p>
            <a:r>
              <a:rPr lang="zh-CN" altLang="en-US" dirty="0"/>
              <a:t>从系统特征上，由于我们业务场景的丰富多元，虽然我们的主要业务是流水型，但由于清算结算、状态查询等基础场景的存在，集合了流水型、计算型、账户型和查询型的系统特征，需要解决流量分发、关联路由、数据聚合、一致性保障等关键问题。</a:t>
            </a:r>
          </a:p>
          <a:p>
            <a:r>
              <a:rPr lang="zh-CN" altLang="en-US" dirty="0"/>
              <a:t>从流量切分上，总体来说是同构双活，双中心都具备受理相同业务的能力，从实践上，系统内业务按机构维度划分数据中心，网络支付业务按照运行节点数量取模分发。</a:t>
            </a:r>
          </a:p>
          <a:p>
            <a:r>
              <a:rPr lang="zh-CN" altLang="en-US" dirty="0"/>
              <a:t>从故障接管上，常见的有主动接管和被动接管的模式，主动接管是在未完全失能情况下的流量调度；被动接管是依赖于上下游的探测机制自动切换到可用的数据中心。作为关基系统，我们同时具备了两种接管能力。</a:t>
            </a:r>
          </a:p>
          <a:p>
            <a:r>
              <a:rPr lang="zh-CN" altLang="en-US" dirty="0"/>
              <a:t>从批量模式上，多活形态下可以采用分布式跑批，也可以采用数据聚合后统一批量作业。目前我们结合着历史实践情况，尽量降低成员单位的改造，采用了数据聚合的批量作业模式。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108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23118-0639-369B-9FC0-2E9AFDBAD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4419998-D1DD-7D27-7D7D-94BF60BAB6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792EA95-594C-1AFC-6B03-51A5EB8784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这是从部署角度的系统全览，总体上我们实现了分布式单元化</a:t>
            </a:r>
            <a:r>
              <a:rPr lang="en-US" altLang="zh-CN" b="0" i="0" dirty="0">
                <a:solidFill>
                  <a:srgbClr val="B8BFC6"/>
                </a:solidFill>
                <a:effectLst/>
                <a:latin typeface="Helvetica Neue"/>
              </a:rPr>
              <a:t>+</a:t>
            </a:r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异地双中心的部署方案，根据不同的业务系统特征、定位，采用了主备模式和双活模式，关基系统标注了颜色，实现了双活运行，并支持灵活切换，这也是我们</a:t>
            </a:r>
            <a:r>
              <a:rPr lang="en-US" altLang="zh-CN" b="0" i="0" dirty="0">
                <a:solidFill>
                  <a:srgbClr val="B8BFC6"/>
                </a:solidFill>
                <a:effectLst/>
                <a:latin typeface="Helvetica Neue"/>
              </a:rPr>
              <a:t>2023</a:t>
            </a:r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年金发奖项目的主要工作。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BE42BD0-C08E-48D3-6E1A-646447A94F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757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接下来我用三张图快速为大家汇报一下我们</a:t>
            </a:r>
            <a:r>
              <a:rPr lang="en-US" altLang="zh-CN" dirty="0"/>
              <a:t>2023</a:t>
            </a:r>
            <a:r>
              <a:rPr lang="zh-CN" altLang="en-US"/>
              <a:t>年金发奖双活项目的核心建设思路。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47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2F368-3966-128F-3DD1-4BFCBAAF9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91DCAAA-9BBA-ECB9-15CB-62A051C1A1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43ED051-2513-9970-C2A9-2218DBA33C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首先是容灾架构。业务连续性保障能力的构建，是分级保障、多层保障。</a:t>
            </a:r>
          </a:p>
          <a:p>
            <a:pPr algn="l"/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从纵向来看，物理数据中心是两个，北京和长沙；每个物理数据中心，我们建立了具备完全业务处理能力的逻辑中心。在双数据中心的布局下，我们向外提供两个对等的网络接入点。如果未来扩展成两地三中心，从逻辑层能够快速扩展。</a:t>
            </a:r>
          </a:p>
          <a:p>
            <a:pPr algn="l"/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从横向来看，自上而下分为通讯接入层、业务处理层、数据存储层，同时做了异地的跨数据中心数据汇集。每个数据中心的通讯层是集群运行，每个节点能力对等，总体容量冗余，在故障场景下能够自动隔离；业务处理层是分布式单元化架构，每个集群单元有独立的数据库和通讯节点，自成一体，是能够独立承载业务的最小单位，可以从节点层、单元层两个维度提供业务连续性保障；数据存储层按照业务单元部署节点，每个数据库节点也具备高可用能力；数据汇集层将异地双中心全量数据做了备份，两地四副本，保障数据的冗余和安全。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30F6D3D-BB3C-F44B-859A-0609DBA3BA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087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925B4-AC8E-98BC-17C1-F6FA642D7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AE696C6-CA67-51DE-8F8D-70B62D3F6E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0648BF3-8F22-008B-C8F2-FD0974F6AF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0" i="0" dirty="0">
                <a:solidFill>
                  <a:srgbClr val="B8BFC6"/>
                </a:solidFill>
                <a:effectLst/>
                <a:latin typeface="Helvetica Neue"/>
              </a:rPr>
              <a:t>然后是数据架构。数据是信息系统运行的生命线。在双活建设中，我们建立了三级数据架构，参数与流水读写分离，分布式单元化的流水汇集成为两地全量四副本，确保数据的安全冗余。同时，在数据一致性保障层面，以数据同步工具层逻辑保障为基础，叠加数据层的一致性比对和应用层的补偿兜底机制，确保数据的绝对安全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28A54A3-6E61-5828-4ECA-7D2C78857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374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AA706-060F-558A-DB2C-AFFFB7251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0274870-82BE-91DA-FE92-4DB62FE90A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A85775C-2E52-CC0E-BB6B-E2F8C58C65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在路由层，作为业务链路的中间节点，我们主要实现了四项关键能力。</a:t>
            </a:r>
          </a:p>
          <a:p>
            <a:endParaRPr lang="zh-CN" altLang="en-US" dirty="0"/>
          </a:p>
          <a:p>
            <a:r>
              <a:rPr lang="zh-CN" altLang="en-US" dirty="0"/>
              <a:t>状态感知：外部接入层和服务总线形成双向探测，内部的通讯层、业务层也具备自动探测与隔离机制。</a:t>
            </a:r>
          </a:p>
          <a:p>
            <a:endParaRPr lang="zh-CN" altLang="en-US" dirty="0"/>
          </a:p>
          <a:p>
            <a:r>
              <a:rPr lang="zh-CN" altLang="en-US" dirty="0"/>
              <a:t>流量调配：成员机构侧依托于部署于行内的</a:t>
            </a:r>
            <a:r>
              <a:rPr lang="en-US" altLang="zh-CN" dirty="0"/>
              <a:t>MFE</a:t>
            </a:r>
            <a:r>
              <a:rPr lang="zh-CN" altLang="en-US" dirty="0"/>
              <a:t>前置，实现数据中心级、业务系统级、业务报文级的路由选择。</a:t>
            </a:r>
          </a:p>
          <a:p>
            <a:endParaRPr lang="zh-CN" altLang="en-US" dirty="0"/>
          </a:p>
          <a:p>
            <a:r>
              <a:rPr lang="zh-CN" altLang="en-US" dirty="0"/>
              <a:t>无损切换：切换过程中，灰度迁移流量。对于发送到错误位置的流量，服务总线主动纠偏，保障业务正常办理。</a:t>
            </a:r>
          </a:p>
          <a:p>
            <a:endParaRPr lang="zh-CN" altLang="en-US" dirty="0"/>
          </a:p>
          <a:p>
            <a:r>
              <a:rPr lang="zh-CN" altLang="en-US" dirty="0"/>
              <a:t>无感升级：各家成员机构部署的</a:t>
            </a:r>
            <a:r>
              <a:rPr lang="en-US" altLang="zh-CN" dirty="0"/>
              <a:t>MFE</a:t>
            </a:r>
            <a:r>
              <a:rPr lang="zh-CN" altLang="en-US" dirty="0"/>
              <a:t>，作为双活建设的哨兵，承担了重要的路由能力，成员机构无需改造，更新版本即可支持双活场景。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E1B48C2-EA00-C9D0-5E37-C8547911C4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717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在数字化转型地大潮下，农信银也在积极开展信息技术转型工作。对于支付清算系统来说，异地双活运行能力，为各项重点技术转型任务开展提供了有力支撑。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515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2456A-3121-58A8-540C-86470D450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2605977-1EAF-979B-E0AD-1053719783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F24146C-9B54-5246-DFAF-557E7BAEE3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首先是数据中心布局。业界标准的容灾形态是“两地三中心”，农信银也在积极推进工作，补齐这一块拼图。我们将依托于人民银行的基础设施，在北京建设同城数据中心，形成北京</a:t>
            </a:r>
            <a:r>
              <a:rPr lang="en-US" altLang="zh-CN" dirty="0"/>
              <a:t>+</a:t>
            </a:r>
            <a:r>
              <a:rPr lang="zh-CN" altLang="en-US" dirty="0"/>
              <a:t>长沙的两地三中心布局。从容灾形态上，支付清算系统具有后发优势，更上一层楼，实现多地多活运行。多活运行需要解决的多点接入、流量分发、状态探测以及异地的一致性保障问题，在异地双活模式下已经得到解决，增加同城数据中心在业务逻辑层可以自由扩展，主要的变化在于外部新增接入点。前面讲到的单个数据中心内的逻辑中心，可以平移成为物理中心，同一地域内对外保持接入层不变。再根据成员机构的适应性改造进展，逐步将接入层分裂到不同的物理中心，形成两地三中心的多活形态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CC50BDB-B5FE-A273-7282-C6083143D4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5529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28593-AAAA-CC2A-6EAE-2AB88FDDB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30C41C6-6E46-579D-519D-5F2D9D4A75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0596C04-9375-4F15-665E-2B1FC65AA1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在两地三中心的数据中心布局下，农信银中心开展了全栈信创的农信云建设。统筹网络、主机、数据中心等基础资源，建设一云多芯的基础底座，构建“</a:t>
            </a:r>
            <a:r>
              <a:rPr lang="en-US" altLang="zh-CN" dirty="0"/>
              <a:t>1</a:t>
            </a:r>
            <a:r>
              <a:rPr lang="zh-CN" altLang="en-US" dirty="0"/>
              <a:t>张骨干网</a:t>
            </a:r>
            <a:r>
              <a:rPr lang="en-US" altLang="zh-CN" dirty="0"/>
              <a:t>+</a:t>
            </a:r>
            <a:r>
              <a:rPr lang="zh-CN" altLang="en-US" dirty="0"/>
              <a:t>两地数据中心</a:t>
            </a:r>
            <a:r>
              <a:rPr lang="en-US" altLang="zh-CN" dirty="0"/>
              <a:t>+1</a:t>
            </a:r>
            <a:r>
              <a:rPr lang="zh-CN" altLang="en-US" dirty="0"/>
              <a:t>朵农信云”的“</a:t>
            </a:r>
            <a:r>
              <a:rPr lang="en-US" altLang="zh-CN" dirty="0"/>
              <a:t>1+2+1</a:t>
            </a:r>
            <a:r>
              <a:rPr lang="zh-CN" altLang="en-US" dirty="0"/>
              <a:t>”农信银新一代</a:t>
            </a:r>
            <a:r>
              <a:rPr lang="en-US" altLang="zh-CN" dirty="0"/>
              <a:t>IT</a:t>
            </a:r>
            <a:r>
              <a:rPr lang="zh-CN" altLang="en-US" dirty="0"/>
              <a:t>基础设施。具备</a:t>
            </a:r>
            <a:r>
              <a:rPr lang="en-US" altLang="zh-CN" dirty="0" err="1"/>
              <a:t>IaaS+SaaS</a:t>
            </a:r>
            <a:r>
              <a:rPr lang="zh-CN" altLang="en-US" dirty="0"/>
              <a:t>一体化、一云多芯双栈并行、两地三中心统一纳管的特征。</a:t>
            </a:r>
            <a:endParaRPr lang="en-US" altLang="zh-CN" dirty="0"/>
          </a:p>
          <a:p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A86F4E8-A5DE-4AC5-FC14-A950C91893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68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F2D4C-7286-1572-3ADA-EE743BCC2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A39B043-E272-FB9D-4ADB-015D2FD5F9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E06CFC2-B81C-3306-28CD-F9139C395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数据中心和农信云，在基础资源、</a:t>
            </a:r>
            <a:r>
              <a:rPr lang="en-US" altLang="zh-CN" dirty="0"/>
              <a:t>IaaS</a:t>
            </a:r>
            <a:r>
              <a:rPr lang="zh-CN" altLang="en-US" dirty="0"/>
              <a:t>和</a:t>
            </a:r>
            <a:r>
              <a:rPr lang="en-US" altLang="zh-CN" dirty="0"/>
              <a:t>PaaS</a:t>
            </a:r>
            <a:r>
              <a:rPr lang="zh-CN" altLang="en-US" dirty="0"/>
              <a:t>层提供了支撑。在此之上，我们结合</a:t>
            </a:r>
            <a:r>
              <a:rPr lang="en-US" altLang="zh-CN" dirty="0"/>
              <a:t>AKTD</a:t>
            </a:r>
            <a:r>
              <a:rPr lang="zh-CN" altLang="en-US" dirty="0"/>
              <a:t>的工作总安排，统筹推进</a:t>
            </a:r>
            <a:r>
              <a:rPr lang="en-US" altLang="zh-CN" dirty="0"/>
              <a:t>AKTD</a:t>
            </a:r>
            <a:r>
              <a:rPr lang="zh-CN" altLang="en-US" dirty="0"/>
              <a:t>和架构转型，建设分布式研发体系。形成</a:t>
            </a:r>
            <a:r>
              <a:rPr lang="en-US" altLang="zh-CN" dirty="0"/>
              <a:t>1+5+1+1</a:t>
            </a:r>
            <a:r>
              <a:rPr lang="zh-CN" altLang="en-US" dirty="0"/>
              <a:t>的格局。</a:t>
            </a:r>
            <a:endParaRPr lang="en-US" altLang="zh-CN" dirty="0"/>
          </a:p>
          <a:p>
            <a:r>
              <a:rPr lang="en-US" altLang="zh-CN" dirty="0"/>
              <a:t>1</a:t>
            </a:r>
            <a:r>
              <a:rPr lang="zh-CN" altLang="en-US" dirty="0"/>
              <a:t>是一朵云，就是前面介绍的农信云；</a:t>
            </a:r>
            <a:r>
              <a:rPr lang="en-US" altLang="zh-CN" dirty="0"/>
              <a:t>5</a:t>
            </a:r>
            <a:r>
              <a:rPr lang="zh-CN" altLang="en-US" dirty="0"/>
              <a:t>是</a:t>
            </a:r>
            <a:r>
              <a:rPr lang="en-US" altLang="zh-CN" dirty="0"/>
              <a:t>5</a:t>
            </a:r>
            <a:r>
              <a:rPr lang="zh-CN" altLang="en-US" dirty="0"/>
              <a:t>大运行平台，包括分布式微服务平台、中间件平台、容器云平台、数据库平台及公共技术平台；另外两个</a:t>
            </a:r>
            <a:r>
              <a:rPr lang="en-US" altLang="zh-CN" dirty="0"/>
              <a:t>1</a:t>
            </a:r>
            <a:r>
              <a:rPr lang="zh-CN" altLang="en-US" dirty="0"/>
              <a:t>是研发平台和运维平台。</a:t>
            </a:r>
            <a:endParaRPr lang="en-US" altLang="zh-CN" dirty="0"/>
          </a:p>
          <a:p>
            <a:r>
              <a:rPr lang="zh-CN" altLang="en-US" dirty="0"/>
              <a:t>云工程与架构转型，共同为</a:t>
            </a:r>
            <a:r>
              <a:rPr lang="en-US" altLang="zh-CN" dirty="0"/>
              <a:t>AKTD</a:t>
            </a:r>
            <a:r>
              <a:rPr lang="zh-CN" altLang="en-US" dirty="0"/>
              <a:t>的改造提供了土壤。对于支付清算系统来说，分布式单元化架构和异地双活运行是我们稳妥推进</a:t>
            </a:r>
            <a:r>
              <a:rPr lang="en-US" altLang="zh-CN" dirty="0"/>
              <a:t>AKTD</a:t>
            </a:r>
            <a:r>
              <a:rPr lang="zh-CN" altLang="en-US" dirty="0"/>
              <a:t>的利器。</a:t>
            </a:r>
            <a:endParaRPr lang="en-US" altLang="zh-CN" dirty="0"/>
          </a:p>
          <a:p>
            <a:r>
              <a:rPr lang="en-US" altLang="zh-CN" dirty="0"/>
              <a:t>AKTD</a:t>
            </a:r>
            <a:r>
              <a:rPr lang="zh-CN" altLang="en-US" dirty="0"/>
              <a:t>的目标实现过程中，我们最关注的是系统的稳定运行，支付清算系统的架构天然提供了平滑过渡的条件。我们采取了分级染色的方式逐步灰度，从节点层、单元层、逻辑中心层、数据中心层逐级替代，双轨并行期间由同级提供兜底保障，稳妥实现全栈</a:t>
            </a:r>
            <a:r>
              <a:rPr lang="en-US" altLang="zh-CN" dirty="0"/>
              <a:t>AK</a:t>
            </a:r>
            <a:r>
              <a:rPr lang="zh-CN" altLang="en-US" dirty="0"/>
              <a:t>的单轨运行。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9AC76CD-7252-874B-1517-5A468DD0F8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1036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在工作开展上，各项重点任务交叉协同、相互依赖、一体推进。我们围绕央行科技司对</a:t>
            </a:r>
            <a:r>
              <a:rPr lang="en-US" altLang="zh-CN" dirty="0"/>
              <a:t>AK</a:t>
            </a:r>
            <a:r>
              <a:rPr lang="zh-CN" altLang="en-US" dirty="0"/>
              <a:t>工作的部署，以</a:t>
            </a:r>
            <a:r>
              <a:rPr lang="en-US" altLang="zh-CN" dirty="0"/>
              <a:t>AK</a:t>
            </a:r>
            <a:r>
              <a:rPr lang="zh-CN" altLang="en-US" dirty="0"/>
              <a:t>计划为时间基准，结合基础资源供给、架构平台建设、应用系统改造的进度情况，分类安排各项工作。以业务系统的运行态视角，构建清晰明确的实施路径。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22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314F9-1106-3F35-DC4C-C6A235F98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702219C-E9CE-279B-6659-4F62BF47A1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F97A116-72E9-3325-8A51-1CE5212C9A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这是针对不同类别的应用系统，在不同的阶段，以什么样的形态运行于哪些数据中心的规划图，这只是诸多系统的一部分，主要展示从全局视角推进各项工作的实施规划。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73A42F0-4A58-5785-48BF-D0DB518B90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9590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25BFD-0CDE-9AA1-E996-E5136F28D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D3F9F44-D5A9-83FA-127B-46CC826728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3E3532D-D183-AD11-0E8B-8F7FDE013B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两张图，是结合新机房、农信云、安可替代和分布式转型，农信银支付清算系统最终呈现的新形态。静态来看，功能架构以及配套的工具流程、服务支撑、体系机制更加完备；动态来看，两地三中心布局下的云上运行，为业务连续性提供强大保障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A2D3FFF-EE58-2D27-C9EE-2ADCD8A7AE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9273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49123-1A90-10A5-002F-D7B58790F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03E0EE5-1F19-F64E-8563-15EC4953C8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3585CC8-3CE2-16B2-06CF-406FBB66B8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最后总结一下。农信银支付清算系统已经阶段性完成了容灾建设，以此为基础，将继续深入推进数字化转型进程。主要体现为四个提升。</a:t>
            </a:r>
            <a:endParaRPr lang="en-US" altLang="zh-CN" dirty="0"/>
          </a:p>
          <a:p>
            <a:r>
              <a:rPr lang="zh-CN" altLang="en-US" dirty="0"/>
              <a:t>提升关键基础设施运营水平：建设基于信创的一云多芯的云底座，建设两地多活数据中心，构建横跨两地数据中心的骨干网，形成新一代</a:t>
            </a:r>
            <a:r>
              <a:rPr lang="en-US" altLang="zh-CN" dirty="0"/>
              <a:t>IT</a:t>
            </a:r>
            <a:r>
              <a:rPr lang="zh-CN" altLang="en-US" dirty="0"/>
              <a:t>云基础设施，推进两地三中心双活容灾建设，提升系统处理性能、健壮性，提升弹性扩展能力，提高安全防护能力，保证信息系统安全、高效、稳定运行，支撑农信银业务快速发展，提升农信银关键基础设施运营水平。</a:t>
            </a:r>
            <a:endParaRPr lang="en-US" altLang="zh-CN" dirty="0"/>
          </a:p>
          <a:p>
            <a:r>
              <a:rPr lang="zh-CN" altLang="en-US" dirty="0"/>
              <a:t>提升信息系统建设运营质效：统一技术路线及技术底座，构建统一的数字化、自动化研发、运维平台，推进系统建设运营数字化转型，实现以技术手段解决技术问题，提高研发效率，提高运维速度，提升信息系统建设运营质效。</a:t>
            </a:r>
            <a:endParaRPr lang="en-US" altLang="zh-CN" dirty="0"/>
          </a:p>
          <a:p>
            <a:r>
              <a:rPr lang="zh-CN" altLang="en-US" dirty="0"/>
              <a:t>提升业务创新支撑能力：通过系统架构转型，转变竖井式系统建设模式，构建稳敏双态的研发能力，强化系统融合与能力共享，构建技术中台、业务中台、数据中台，提升技术及业务服务共享能力，形成配置化、可视化、流程化的业务研发模式，提升业务创新支撑能力。</a:t>
            </a:r>
            <a:endParaRPr lang="en-US" altLang="zh-CN" dirty="0"/>
          </a:p>
          <a:p>
            <a:r>
              <a:rPr lang="zh-CN" altLang="en-US" dirty="0"/>
              <a:t>提升农信银金融科技水平 ：通过农信云建设及信息系统分布式架构转型，构建农信银统一数字化技术底座，推进技术体系向行业主流方向升级，全面提升农信银金融科技水平，引领农村金融机构金融科技发展。</a:t>
            </a:r>
            <a:endParaRPr lang="en-US" altLang="zh-CN" dirty="0"/>
          </a:p>
          <a:p>
            <a:pPr marL="0" marR="0" lvl="0" indent="0" algn="l" defTabSz="6550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通过这四个提升，最终形成架构合理、多活运行、安全智能的云上支付清算系统，开启高质量发展新征程。我的汇报到此结束，谢谢大家。</a:t>
            </a:r>
            <a:endParaRPr lang="en-US" altLang="zh-CN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7131E38-BC01-818D-A569-5AAC33A65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9284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6820D-7DCE-21FB-4A8D-7D04D392C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4876000-CD0F-4CEE-FBA3-6A0304A4CA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328613" y="1143000"/>
            <a:ext cx="7515226" cy="3086100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C56BDF3-5B6D-66FF-CF54-8C1F44FAA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7DD784-848A-340D-7500-D9242475B4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127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9675" y="650295"/>
            <a:ext cx="7258050" cy="1383371"/>
          </a:xfrm>
        </p:spPr>
        <p:txBody>
          <a:bodyPr anchor="b"/>
          <a:lstStyle>
            <a:lvl1pPr algn="ctr">
              <a:defRPr sz="3476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9675" y="2087014"/>
            <a:ext cx="7258050" cy="959346"/>
          </a:xfrm>
        </p:spPr>
        <p:txBody>
          <a:bodyPr/>
          <a:lstStyle>
            <a:lvl1pPr marL="0" indent="0" algn="ctr">
              <a:buNone/>
              <a:defRPr sz="1391"/>
            </a:lvl1pPr>
            <a:lvl2pPr marL="264902" indent="0" algn="ctr">
              <a:buNone/>
              <a:defRPr sz="1159"/>
            </a:lvl2pPr>
            <a:lvl3pPr marL="529803" indent="0" algn="ctr">
              <a:buNone/>
              <a:defRPr sz="1043"/>
            </a:lvl3pPr>
            <a:lvl4pPr marL="794705" indent="0" algn="ctr">
              <a:buNone/>
              <a:defRPr sz="927"/>
            </a:lvl4pPr>
            <a:lvl5pPr marL="1059607" indent="0" algn="ctr">
              <a:buNone/>
              <a:defRPr sz="927"/>
            </a:lvl5pPr>
            <a:lvl6pPr marL="1324508" indent="0" algn="ctr">
              <a:buNone/>
              <a:defRPr sz="927"/>
            </a:lvl6pPr>
            <a:lvl7pPr marL="1589410" indent="0" algn="ctr">
              <a:buNone/>
              <a:defRPr sz="927"/>
            </a:lvl7pPr>
            <a:lvl8pPr marL="1854312" indent="0" algn="ctr">
              <a:buNone/>
              <a:defRPr sz="927"/>
            </a:lvl8pPr>
            <a:lvl9pPr marL="2119213" indent="0" algn="ctr">
              <a:buNone/>
              <a:defRPr sz="927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956632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928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281" y="990619"/>
            <a:ext cx="8346758" cy="1652871"/>
          </a:xfrm>
        </p:spPr>
        <p:txBody>
          <a:bodyPr anchor="b"/>
          <a:lstStyle>
            <a:lvl1pPr>
              <a:defRPr sz="3476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281" y="2659127"/>
            <a:ext cx="8346758" cy="869206"/>
          </a:xfrm>
        </p:spPr>
        <p:txBody>
          <a:bodyPr/>
          <a:lstStyle>
            <a:lvl1pPr marL="0" indent="0">
              <a:buNone/>
              <a:defRPr sz="1391">
                <a:solidFill>
                  <a:schemeClr val="tx1">
                    <a:tint val="75000"/>
                  </a:schemeClr>
                </a:solidFill>
              </a:defRPr>
            </a:lvl1pPr>
            <a:lvl2pPr marL="264902" indent="0">
              <a:buNone/>
              <a:defRPr sz="1159">
                <a:solidFill>
                  <a:schemeClr val="tx1">
                    <a:tint val="75000"/>
                  </a:schemeClr>
                </a:solidFill>
              </a:defRPr>
            </a:lvl2pPr>
            <a:lvl3pPr marL="529803" indent="0">
              <a:buNone/>
              <a:defRPr sz="1043">
                <a:solidFill>
                  <a:schemeClr val="tx1">
                    <a:tint val="75000"/>
                  </a:schemeClr>
                </a:solidFill>
              </a:defRPr>
            </a:lvl3pPr>
            <a:lvl4pPr marL="794705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4pPr>
            <a:lvl5pPr marL="1059607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5pPr>
            <a:lvl6pPr marL="1324508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6pPr>
            <a:lvl7pPr marL="1589410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7pPr>
            <a:lvl8pPr marL="1854312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8pPr>
            <a:lvl9pPr marL="2119213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972897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5321" y="1057764"/>
            <a:ext cx="4112895" cy="25211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9184" y="1057764"/>
            <a:ext cx="4112895" cy="25211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725823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1" y="211553"/>
            <a:ext cx="8346758" cy="76802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582" y="974063"/>
            <a:ext cx="4093993" cy="477373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4902" indent="0">
              <a:buNone/>
              <a:defRPr sz="1159" b="1"/>
            </a:lvl2pPr>
            <a:lvl3pPr marL="529803" indent="0">
              <a:buNone/>
              <a:defRPr sz="1043" b="1"/>
            </a:lvl3pPr>
            <a:lvl4pPr marL="794705" indent="0">
              <a:buNone/>
              <a:defRPr sz="927" b="1"/>
            </a:lvl4pPr>
            <a:lvl5pPr marL="1059607" indent="0">
              <a:buNone/>
              <a:defRPr sz="927" b="1"/>
            </a:lvl5pPr>
            <a:lvl6pPr marL="1324508" indent="0">
              <a:buNone/>
              <a:defRPr sz="927" b="1"/>
            </a:lvl6pPr>
            <a:lvl7pPr marL="1589410" indent="0">
              <a:buNone/>
              <a:defRPr sz="927" b="1"/>
            </a:lvl7pPr>
            <a:lvl8pPr marL="1854312" indent="0">
              <a:buNone/>
              <a:defRPr sz="927" b="1"/>
            </a:lvl8pPr>
            <a:lvl9pPr marL="2119213" indent="0">
              <a:buNone/>
              <a:defRPr sz="92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582" y="1451436"/>
            <a:ext cx="4093993" cy="21348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9184" y="974063"/>
            <a:ext cx="4114155" cy="477373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4902" indent="0">
              <a:buNone/>
              <a:defRPr sz="1159" b="1"/>
            </a:lvl2pPr>
            <a:lvl3pPr marL="529803" indent="0">
              <a:buNone/>
              <a:defRPr sz="1043" b="1"/>
            </a:lvl3pPr>
            <a:lvl4pPr marL="794705" indent="0">
              <a:buNone/>
              <a:defRPr sz="927" b="1"/>
            </a:lvl4pPr>
            <a:lvl5pPr marL="1059607" indent="0">
              <a:buNone/>
              <a:defRPr sz="927" b="1"/>
            </a:lvl5pPr>
            <a:lvl6pPr marL="1324508" indent="0">
              <a:buNone/>
              <a:defRPr sz="927" b="1"/>
            </a:lvl6pPr>
            <a:lvl7pPr marL="1589410" indent="0">
              <a:buNone/>
              <a:defRPr sz="927" b="1"/>
            </a:lvl7pPr>
            <a:lvl8pPr marL="1854312" indent="0">
              <a:buNone/>
              <a:defRPr sz="927" b="1"/>
            </a:lvl8pPr>
            <a:lvl9pPr marL="2119213" indent="0">
              <a:buNone/>
              <a:defRPr sz="92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9184" y="1451436"/>
            <a:ext cx="4114155" cy="21348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814534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444644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298305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2" y="264901"/>
            <a:ext cx="3121213" cy="927153"/>
          </a:xfrm>
        </p:spPr>
        <p:txBody>
          <a:bodyPr anchor="b"/>
          <a:lstStyle>
            <a:lvl1pPr>
              <a:defRPr sz="1854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155" y="572112"/>
            <a:ext cx="4899184" cy="2823770"/>
          </a:xfrm>
        </p:spPr>
        <p:txBody>
          <a:bodyPr/>
          <a:lstStyle>
            <a:lvl1pPr>
              <a:defRPr sz="1854"/>
            </a:lvl1pPr>
            <a:lvl2pPr>
              <a:defRPr sz="1622"/>
            </a:lvl2pPr>
            <a:lvl3pPr>
              <a:defRPr sz="1391"/>
            </a:lvl3pPr>
            <a:lvl4pPr>
              <a:defRPr sz="1159"/>
            </a:lvl4pPr>
            <a:lvl5pPr>
              <a:defRPr sz="1159"/>
            </a:lvl5pPr>
            <a:lvl6pPr>
              <a:defRPr sz="1159"/>
            </a:lvl6pPr>
            <a:lvl7pPr>
              <a:defRPr sz="1159"/>
            </a:lvl7pPr>
            <a:lvl8pPr>
              <a:defRPr sz="1159"/>
            </a:lvl8pPr>
            <a:lvl9pPr>
              <a:defRPr sz="1159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582" y="1192054"/>
            <a:ext cx="3121213" cy="2208427"/>
          </a:xfrm>
        </p:spPr>
        <p:txBody>
          <a:bodyPr/>
          <a:lstStyle>
            <a:lvl1pPr marL="0" indent="0">
              <a:buNone/>
              <a:defRPr sz="927"/>
            </a:lvl1pPr>
            <a:lvl2pPr marL="264902" indent="0">
              <a:buNone/>
              <a:defRPr sz="811"/>
            </a:lvl2pPr>
            <a:lvl3pPr marL="529803" indent="0">
              <a:buNone/>
              <a:defRPr sz="695"/>
            </a:lvl3pPr>
            <a:lvl4pPr marL="794705" indent="0">
              <a:buNone/>
              <a:defRPr sz="579"/>
            </a:lvl4pPr>
            <a:lvl5pPr marL="1059607" indent="0">
              <a:buNone/>
              <a:defRPr sz="579"/>
            </a:lvl5pPr>
            <a:lvl6pPr marL="1324508" indent="0">
              <a:buNone/>
              <a:defRPr sz="579"/>
            </a:lvl6pPr>
            <a:lvl7pPr marL="1589410" indent="0">
              <a:buNone/>
              <a:defRPr sz="579"/>
            </a:lvl7pPr>
            <a:lvl8pPr marL="1854312" indent="0">
              <a:buNone/>
              <a:defRPr sz="579"/>
            </a:lvl8pPr>
            <a:lvl9pPr marL="2119213" indent="0">
              <a:buNone/>
              <a:defRPr sz="57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830480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2" y="264901"/>
            <a:ext cx="3121213" cy="927153"/>
          </a:xfrm>
        </p:spPr>
        <p:txBody>
          <a:bodyPr anchor="b"/>
          <a:lstStyle>
            <a:lvl1pPr>
              <a:defRPr sz="1854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14155" y="572112"/>
            <a:ext cx="4899184" cy="2823770"/>
          </a:xfrm>
        </p:spPr>
        <p:txBody>
          <a:bodyPr anchor="t"/>
          <a:lstStyle>
            <a:lvl1pPr marL="0" indent="0">
              <a:buNone/>
              <a:defRPr sz="1854"/>
            </a:lvl1pPr>
            <a:lvl2pPr marL="264902" indent="0">
              <a:buNone/>
              <a:defRPr sz="1622"/>
            </a:lvl2pPr>
            <a:lvl3pPr marL="529803" indent="0">
              <a:buNone/>
              <a:defRPr sz="1391"/>
            </a:lvl3pPr>
            <a:lvl4pPr marL="794705" indent="0">
              <a:buNone/>
              <a:defRPr sz="1159"/>
            </a:lvl4pPr>
            <a:lvl5pPr marL="1059607" indent="0">
              <a:buNone/>
              <a:defRPr sz="1159"/>
            </a:lvl5pPr>
            <a:lvl6pPr marL="1324508" indent="0">
              <a:buNone/>
              <a:defRPr sz="1159"/>
            </a:lvl6pPr>
            <a:lvl7pPr marL="1589410" indent="0">
              <a:buNone/>
              <a:defRPr sz="1159"/>
            </a:lvl7pPr>
            <a:lvl8pPr marL="1854312" indent="0">
              <a:buNone/>
              <a:defRPr sz="1159"/>
            </a:lvl8pPr>
            <a:lvl9pPr marL="2119213" indent="0">
              <a:buNone/>
              <a:defRPr sz="1159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582" y="1192054"/>
            <a:ext cx="3121213" cy="2208427"/>
          </a:xfrm>
        </p:spPr>
        <p:txBody>
          <a:bodyPr/>
          <a:lstStyle>
            <a:lvl1pPr marL="0" indent="0">
              <a:buNone/>
              <a:defRPr sz="927"/>
            </a:lvl1pPr>
            <a:lvl2pPr marL="264902" indent="0">
              <a:buNone/>
              <a:defRPr sz="811"/>
            </a:lvl2pPr>
            <a:lvl3pPr marL="529803" indent="0">
              <a:buNone/>
              <a:defRPr sz="695"/>
            </a:lvl3pPr>
            <a:lvl4pPr marL="794705" indent="0">
              <a:buNone/>
              <a:defRPr sz="579"/>
            </a:lvl4pPr>
            <a:lvl5pPr marL="1059607" indent="0">
              <a:buNone/>
              <a:defRPr sz="579"/>
            </a:lvl5pPr>
            <a:lvl6pPr marL="1324508" indent="0">
              <a:buNone/>
              <a:defRPr sz="579"/>
            </a:lvl6pPr>
            <a:lvl7pPr marL="1589410" indent="0">
              <a:buNone/>
              <a:defRPr sz="579"/>
            </a:lvl7pPr>
            <a:lvl8pPr marL="1854312" indent="0">
              <a:buNone/>
              <a:defRPr sz="579"/>
            </a:lvl8pPr>
            <a:lvl9pPr marL="2119213" indent="0">
              <a:buNone/>
              <a:defRPr sz="57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280823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37219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25390" y="211553"/>
            <a:ext cx="2086689" cy="336736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5321" y="211553"/>
            <a:ext cx="6139101" cy="336736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765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chemeClr val="accent1">
            <a:lumMod val="75000"/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01885" y="1"/>
            <a:ext cx="2675515" cy="36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26324"/>
      </p:ext>
    </p:extLst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9675" y="650295"/>
            <a:ext cx="7258050" cy="1383371"/>
          </a:xfrm>
        </p:spPr>
        <p:txBody>
          <a:bodyPr anchor="b"/>
          <a:lstStyle>
            <a:lvl1pPr algn="ctr">
              <a:defRPr sz="3476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9675" y="2087014"/>
            <a:ext cx="7258050" cy="959346"/>
          </a:xfrm>
        </p:spPr>
        <p:txBody>
          <a:bodyPr/>
          <a:lstStyle>
            <a:lvl1pPr marL="0" indent="0" algn="ctr">
              <a:buNone/>
              <a:defRPr sz="1391"/>
            </a:lvl1pPr>
            <a:lvl2pPr marL="264902" indent="0" algn="ctr">
              <a:buNone/>
              <a:defRPr sz="1159"/>
            </a:lvl2pPr>
            <a:lvl3pPr marL="529803" indent="0" algn="ctr">
              <a:buNone/>
              <a:defRPr sz="1043"/>
            </a:lvl3pPr>
            <a:lvl4pPr marL="794705" indent="0" algn="ctr">
              <a:buNone/>
              <a:defRPr sz="927"/>
            </a:lvl4pPr>
            <a:lvl5pPr marL="1059607" indent="0" algn="ctr">
              <a:buNone/>
              <a:defRPr sz="927"/>
            </a:lvl5pPr>
            <a:lvl6pPr marL="1324508" indent="0" algn="ctr">
              <a:buNone/>
              <a:defRPr sz="927"/>
            </a:lvl6pPr>
            <a:lvl7pPr marL="1589410" indent="0" algn="ctr">
              <a:buNone/>
              <a:defRPr sz="927"/>
            </a:lvl7pPr>
            <a:lvl8pPr marL="1854312" indent="0" algn="ctr">
              <a:buNone/>
              <a:defRPr sz="927"/>
            </a:lvl8pPr>
            <a:lvl9pPr marL="2119213" indent="0" algn="ctr">
              <a:buNone/>
              <a:defRPr sz="927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832127"/>
      </p:ext>
    </p:extLst>
  </p:cSld>
  <p:clrMapOvr>
    <a:masterClrMapping/>
  </p:clrMapOvr>
  <p:transition spd="slow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accent1">
            <a:lumMod val="75000"/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01884" y="1"/>
            <a:ext cx="2675515" cy="36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19731"/>
      </p:ext>
    </p:extLst>
  </p:cSld>
  <p:clrMapOvr>
    <a:masterClrMapping/>
  </p:clrMapOvr>
  <p:transition spd="slow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281" y="990619"/>
            <a:ext cx="8346758" cy="1652871"/>
          </a:xfrm>
        </p:spPr>
        <p:txBody>
          <a:bodyPr anchor="b"/>
          <a:lstStyle>
            <a:lvl1pPr>
              <a:defRPr sz="3476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281" y="2659127"/>
            <a:ext cx="8346758" cy="869206"/>
          </a:xfrm>
        </p:spPr>
        <p:txBody>
          <a:bodyPr/>
          <a:lstStyle>
            <a:lvl1pPr marL="0" indent="0">
              <a:buNone/>
              <a:defRPr sz="1391">
                <a:solidFill>
                  <a:schemeClr val="tx1">
                    <a:tint val="75000"/>
                  </a:schemeClr>
                </a:solidFill>
              </a:defRPr>
            </a:lvl1pPr>
            <a:lvl2pPr marL="264902" indent="0">
              <a:buNone/>
              <a:defRPr sz="1159">
                <a:solidFill>
                  <a:schemeClr val="tx1">
                    <a:tint val="75000"/>
                  </a:schemeClr>
                </a:solidFill>
              </a:defRPr>
            </a:lvl2pPr>
            <a:lvl3pPr marL="529803" indent="0">
              <a:buNone/>
              <a:defRPr sz="1043">
                <a:solidFill>
                  <a:schemeClr val="tx1">
                    <a:tint val="75000"/>
                  </a:schemeClr>
                </a:solidFill>
              </a:defRPr>
            </a:lvl3pPr>
            <a:lvl4pPr marL="794705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4pPr>
            <a:lvl5pPr marL="1059607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5pPr>
            <a:lvl6pPr marL="1324508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6pPr>
            <a:lvl7pPr marL="1589410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7pPr>
            <a:lvl8pPr marL="1854312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8pPr>
            <a:lvl9pPr marL="2119213" indent="0">
              <a:buNone/>
              <a:defRPr sz="9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03792"/>
      </p:ext>
    </p:extLst>
  </p:cSld>
  <p:clrMapOvr>
    <a:masterClrMapping/>
  </p:clrMapOvr>
  <p:transition spd="slow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5321" y="1057764"/>
            <a:ext cx="4112895" cy="25211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9184" y="1057764"/>
            <a:ext cx="4112895" cy="25211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55981"/>
      </p:ext>
    </p:extLst>
  </p:cSld>
  <p:clrMapOvr>
    <a:masterClrMapping/>
  </p:clrMapOvr>
  <p:transition spd="slow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1" y="211553"/>
            <a:ext cx="8346758" cy="76802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582" y="974063"/>
            <a:ext cx="4093993" cy="477373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4902" indent="0">
              <a:buNone/>
              <a:defRPr sz="1159" b="1"/>
            </a:lvl2pPr>
            <a:lvl3pPr marL="529803" indent="0">
              <a:buNone/>
              <a:defRPr sz="1043" b="1"/>
            </a:lvl3pPr>
            <a:lvl4pPr marL="794705" indent="0">
              <a:buNone/>
              <a:defRPr sz="927" b="1"/>
            </a:lvl4pPr>
            <a:lvl5pPr marL="1059607" indent="0">
              <a:buNone/>
              <a:defRPr sz="927" b="1"/>
            </a:lvl5pPr>
            <a:lvl6pPr marL="1324508" indent="0">
              <a:buNone/>
              <a:defRPr sz="927" b="1"/>
            </a:lvl6pPr>
            <a:lvl7pPr marL="1589410" indent="0">
              <a:buNone/>
              <a:defRPr sz="927" b="1"/>
            </a:lvl7pPr>
            <a:lvl8pPr marL="1854312" indent="0">
              <a:buNone/>
              <a:defRPr sz="927" b="1"/>
            </a:lvl8pPr>
            <a:lvl9pPr marL="2119213" indent="0">
              <a:buNone/>
              <a:defRPr sz="92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582" y="1451436"/>
            <a:ext cx="4093993" cy="21348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9184" y="974063"/>
            <a:ext cx="4114155" cy="477373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4902" indent="0">
              <a:buNone/>
              <a:defRPr sz="1159" b="1"/>
            </a:lvl2pPr>
            <a:lvl3pPr marL="529803" indent="0">
              <a:buNone/>
              <a:defRPr sz="1043" b="1"/>
            </a:lvl3pPr>
            <a:lvl4pPr marL="794705" indent="0">
              <a:buNone/>
              <a:defRPr sz="927" b="1"/>
            </a:lvl4pPr>
            <a:lvl5pPr marL="1059607" indent="0">
              <a:buNone/>
              <a:defRPr sz="927" b="1"/>
            </a:lvl5pPr>
            <a:lvl6pPr marL="1324508" indent="0">
              <a:buNone/>
              <a:defRPr sz="927" b="1"/>
            </a:lvl6pPr>
            <a:lvl7pPr marL="1589410" indent="0">
              <a:buNone/>
              <a:defRPr sz="927" b="1"/>
            </a:lvl7pPr>
            <a:lvl8pPr marL="1854312" indent="0">
              <a:buNone/>
              <a:defRPr sz="927" b="1"/>
            </a:lvl8pPr>
            <a:lvl9pPr marL="2119213" indent="0">
              <a:buNone/>
              <a:defRPr sz="92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9184" y="1451436"/>
            <a:ext cx="4114155" cy="21348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128981"/>
      </p:ext>
    </p:extLst>
  </p:cSld>
  <p:clrMapOvr>
    <a:masterClrMapping/>
  </p:clrMapOvr>
  <p:transition spd="slow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560693"/>
      </p:ext>
    </p:extLst>
  </p:cSld>
  <p:clrMapOvr>
    <a:masterClrMapping/>
  </p:clrMapOvr>
  <p:transition spd="slow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95188"/>
      </p:ext>
    </p:extLst>
  </p:cSld>
  <p:clrMapOvr>
    <a:masterClrMapping/>
  </p:clrMapOvr>
  <p:transition spd="slow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2" y="264901"/>
            <a:ext cx="3121213" cy="927153"/>
          </a:xfrm>
        </p:spPr>
        <p:txBody>
          <a:bodyPr anchor="b"/>
          <a:lstStyle>
            <a:lvl1pPr>
              <a:defRPr sz="1854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155" y="572112"/>
            <a:ext cx="4899184" cy="2823770"/>
          </a:xfrm>
        </p:spPr>
        <p:txBody>
          <a:bodyPr/>
          <a:lstStyle>
            <a:lvl1pPr>
              <a:defRPr sz="1854"/>
            </a:lvl1pPr>
            <a:lvl2pPr>
              <a:defRPr sz="1622"/>
            </a:lvl2pPr>
            <a:lvl3pPr>
              <a:defRPr sz="1391"/>
            </a:lvl3pPr>
            <a:lvl4pPr>
              <a:defRPr sz="1159"/>
            </a:lvl4pPr>
            <a:lvl5pPr>
              <a:defRPr sz="1159"/>
            </a:lvl5pPr>
            <a:lvl6pPr>
              <a:defRPr sz="1159"/>
            </a:lvl6pPr>
            <a:lvl7pPr>
              <a:defRPr sz="1159"/>
            </a:lvl7pPr>
            <a:lvl8pPr>
              <a:defRPr sz="1159"/>
            </a:lvl8pPr>
            <a:lvl9pPr>
              <a:defRPr sz="1159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582" y="1192054"/>
            <a:ext cx="3121213" cy="2208427"/>
          </a:xfrm>
        </p:spPr>
        <p:txBody>
          <a:bodyPr/>
          <a:lstStyle>
            <a:lvl1pPr marL="0" indent="0">
              <a:buNone/>
              <a:defRPr sz="927"/>
            </a:lvl1pPr>
            <a:lvl2pPr marL="264902" indent="0">
              <a:buNone/>
              <a:defRPr sz="811"/>
            </a:lvl2pPr>
            <a:lvl3pPr marL="529803" indent="0">
              <a:buNone/>
              <a:defRPr sz="695"/>
            </a:lvl3pPr>
            <a:lvl4pPr marL="794705" indent="0">
              <a:buNone/>
              <a:defRPr sz="579"/>
            </a:lvl4pPr>
            <a:lvl5pPr marL="1059607" indent="0">
              <a:buNone/>
              <a:defRPr sz="579"/>
            </a:lvl5pPr>
            <a:lvl6pPr marL="1324508" indent="0">
              <a:buNone/>
              <a:defRPr sz="579"/>
            </a:lvl6pPr>
            <a:lvl7pPr marL="1589410" indent="0">
              <a:buNone/>
              <a:defRPr sz="579"/>
            </a:lvl7pPr>
            <a:lvl8pPr marL="1854312" indent="0">
              <a:buNone/>
              <a:defRPr sz="579"/>
            </a:lvl8pPr>
            <a:lvl9pPr marL="2119213" indent="0">
              <a:buNone/>
              <a:defRPr sz="57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835241"/>
      </p:ext>
    </p:extLst>
  </p:cSld>
  <p:clrMapOvr>
    <a:masterClrMapping/>
  </p:clrMapOvr>
  <p:transition spd="slow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2" y="264901"/>
            <a:ext cx="3121213" cy="927153"/>
          </a:xfrm>
        </p:spPr>
        <p:txBody>
          <a:bodyPr anchor="b"/>
          <a:lstStyle>
            <a:lvl1pPr>
              <a:defRPr sz="1854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14155" y="572112"/>
            <a:ext cx="4899184" cy="2823770"/>
          </a:xfrm>
        </p:spPr>
        <p:txBody>
          <a:bodyPr anchor="t"/>
          <a:lstStyle>
            <a:lvl1pPr marL="0" indent="0">
              <a:buNone/>
              <a:defRPr sz="1854"/>
            </a:lvl1pPr>
            <a:lvl2pPr marL="264902" indent="0">
              <a:buNone/>
              <a:defRPr sz="1622"/>
            </a:lvl2pPr>
            <a:lvl3pPr marL="529803" indent="0">
              <a:buNone/>
              <a:defRPr sz="1391"/>
            </a:lvl3pPr>
            <a:lvl4pPr marL="794705" indent="0">
              <a:buNone/>
              <a:defRPr sz="1159"/>
            </a:lvl4pPr>
            <a:lvl5pPr marL="1059607" indent="0">
              <a:buNone/>
              <a:defRPr sz="1159"/>
            </a:lvl5pPr>
            <a:lvl6pPr marL="1324508" indent="0">
              <a:buNone/>
              <a:defRPr sz="1159"/>
            </a:lvl6pPr>
            <a:lvl7pPr marL="1589410" indent="0">
              <a:buNone/>
              <a:defRPr sz="1159"/>
            </a:lvl7pPr>
            <a:lvl8pPr marL="1854312" indent="0">
              <a:buNone/>
              <a:defRPr sz="1159"/>
            </a:lvl8pPr>
            <a:lvl9pPr marL="2119213" indent="0">
              <a:buNone/>
              <a:defRPr sz="1159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582" y="1192054"/>
            <a:ext cx="3121213" cy="2208427"/>
          </a:xfrm>
        </p:spPr>
        <p:txBody>
          <a:bodyPr/>
          <a:lstStyle>
            <a:lvl1pPr marL="0" indent="0">
              <a:buNone/>
              <a:defRPr sz="927"/>
            </a:lvl1pPr>
            <a:lvl2pPr marL="264902" indent="0">
              <a:buNone/>
              <a:defRPr sz="811"/>
            </a:lvl2pPr>
            <a:lvl3pPr marL="529803" indent="0">
              <a:buNone/>
              <a:defRPr sz="695"/>
            </a:lvl3pPr>
            <a:lvl4pPr marL="794705" indent="0">
              <a:buNone/>
              <a:defRPr sz="579"/>
            </a:lvl4pPr>
            <a:lvl5pPr marL="1059607" indent="0">
              <a:buNone/>
              <a:defRPr sz="579"/>
            </a:lvl5pPr>
            <a:lvl6pPr marL="1324508" indent="0">
              <a:buNone/>
              <a:defRPr sz="579"/>
            </a:lvl6pPr>
            <a:lvl7pPr marL="1589410" indent="0">
              <a:buNone/>
              <a:defRPr sz="579"/>
            </a:lvl7pPr>
            <a:lvl8pPr marL="1854312" indent="0">
              <a:buNone/>
              <a:defRPr sz="579"/>
            </a:lvl8pPr>
            <a:lvl9pPr marL="2119213" indent="0">
              <a:buNone/>
              <a:defRPr sz="57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387047"/>
      </p:ext>
    </p:extLst>
  </p:cSld>
  <p:clrMapOvr>
    <a:masterClrMapping/>
  </p:clrMapOvr>
  <p:transition spd="slow"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568411"/>
      </p:ext>
    </p:extLst>
  </p:cSld>
  <p:clrMapOvr>
    <a:masterClrMapping/>
  </p:clrMapOvr>
  <p:transition spd="slow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25390" y="211553"/>
            <a:ext cx="2086689" cy="336736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5321" y="211553"/>
            <a:ext cx="6139101" cy="336736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492761"/>
      </p:ext>
    </p:extLst>
  </p:cSld>
  <p:clrMapOvr>
    <a:masterClrMapping/>
  </p:clrMapOvr>
  <p:transition spd="slow">
    <p:wipe dir="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5160613"/>
      </p:ext>
    </p:extLst>
  </p:cSld>
  <p:clrMapOvr>
    <a:masterClrMapping/>
  </p:clrMapOvr>
  <p:transition spd="slow">
    <p:wipe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2962144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5321" y="211553"/>
            <a:ext cx="8346758" cy="768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321" y="1057764"/>
            <a:ext cx="8346758" cy="2521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321" y="3682858"/>
            <a:ext cx="2177415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05639" y="3682858"/>
            <a:ext cx="3266123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4664" y="3682858"/>
            <a:ext cx="2177415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22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60" r:id="rId13"/>
  </p:sldLayoutIdLst>
  <p:transition spd="slow">
    <p:wipe dir="d"/>
  </p:transition>
  <p:txStyles>
    <p:titleStyle>
      <a:lvl1pPr algn="l" defTabSz="529803" rtl="0" eaLnBrk="1" latinLnBrk="0" hangingPunct="1">
        <a:lnSpc>
          <a:spcPct val="90000"/>
        </a:lnSpc>
        <a:spcBef>
          <a:spcPct val="0"/>
        </a:spcBef>
        <a:buNone/>
        <a:defRPr sz="25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2451" indent="-132451" algn="l" defTabSz="529803" rtl="0" eaLnBrk="1" latinLnBrk="0" hangingPunct="1">
        <a:lnSpc>
          <a:spcPct val="90000"/>
        </a:lnSpc>
        <a:spcBef>
          <a:spcPts val="579"/>
        </a:spcBef>
        <a:buFont typeface="Arial" panose="020B0604020202020204" pitchFamily="34" charset="0"/>
        <a:buChar char="•"/>
        <a:defRPr sz="1622" kern="1200">
          <a:solidFill>
            <a:schemeClr val="tx1"/>
          </a:solidFill>
          <a:latin typeface="+mn-lt"/>
          <a:ea typeface="+mn-ea"/>
          <a:cs typeface="+mn-cs"/>
        </a:defRPr>
      </a:lvl1pPr>
      <a:lvl2pPr marL="397353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391" kern="1200">
          <a:solidFill>
            <a:schemeClr val="tx1"/>
          </a:solidFill>
          <a:latin typeface="+mn-lt"/>
          <a:ea typeface="+mn-ea"/>
          <a:cs typeface="+mn-cs"/>
        </a:defRPr>
      </a:lvl2pPr>
      <a:lvl3pPr marL="662254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159" kern="1200">
          <a:solidFill>
            <a:schemeClr val="tx1"/>
          </a:solidFill>
          <a:latin typeface="+mn-lt"/>
          <a:ea typeface="+mn-ea"/>
          <a:cs typeface="+mn-cs"/>
        </a:defRPr>
      </a:lvl3pPr>
      <a:lvl4pPr marL="927156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4pPr>
      <a:lvl5pPr marL="1192058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5pPr>
      <a:lvl6pPr marL="1456959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6pPr>
      <a:lvl7pPr marL="1721861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7pPr>
      <a:lvl8pPr marL="1986763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8pPr>
      <a:lvl9pPr marL="2251664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1pPr>
      <a:lvl2pPr marL="264902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2pPr>
      <a:lvl3pPr marL="529803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3pPr>
      <a:lvl4pPr marL="794705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4pPr>
      <a:lvl5pPr marL="1059607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5pPr>
      <a:lvl6pPr marL="1324508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6pPr>
      <a:lvl7pPr marL="1589410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7pPr>
      <a:lvl8pPr marL="1854312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8pPr>
      <a:lvl9pPr marL="2119213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5321" y="211553"/>
            <a:ext cx="8346758" cy="768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321" y="1057764"/>
            <a:ext cx="8346758" cy="2521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321" y="3682858"/>
            <a:ext cx="2177415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1BB6-FFC6-4F4F-BB7C-1255C9EBF2D9}" type="datetimeFigureOut">
              <a:rPr lang="zh-CN" altLang="en-US" smtClean="0"/>
              <a:t>2024/11/13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05639" y="3682858"/>
            <a:ext cx="3266123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4664" y="3682858"/>
            <a:ext cx="2177415" cy="2115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954EA-27E7-4AB6-94E1-688632AAB0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4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ransition spd="slow">
    <p:wipe dir="d"/>
  </p:transition>
  <p:txStyles>
    <p:titleStyle>
      <a:lvl1pPr algn="l" defTabSz="529803" rtl="0" eaLnBrk="1" latinLnBrk="0" hangingPunct="1">
        <a:lnSpc>
          <a:spcPct val="90000"/>
        </a:lnSpc>
        <a:spcBef>
          <a:spcPct val="0"/>
        </a:spcBef>
        <a:buNone/>
        <a:defRPr sz="25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2451" indent="-132451" algn="l" defTabSz="529803" rtl="0" eaLnBrk="1" latinLnBrk="0" hangingPunct="1">
        <a:lnSpc>
          <a:spcPct val="90000"/>
        </a:lnSpc>
        <a:spcBef>
          <a:spcPts val="579"/>
        </a:spcBef>
        <a:buFont typeface="Arial" panose="020B0604020202020204" pitchFamily="34" charset="0"/>
        <a:buChar char="•"/>
        <a:defRPr sz="1622" kern="1200">
          <a:solidFill>
            <a:schemeClr val="tx1"/>
          </a:solidFill>
          <a:latin typeface="+mn-lt"/>
          <a:ea typeface="+mn-ea"/>
          <a:cs typeface="+mn-cs"/>
        </a:defRPr>
      </a:lvl1pPr>
      <a:lvl2pPr marL="397353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391" kern="1200">
          <a:solidFill>
            <a:schemeClr val="tx1"/>
          </a:solidFill>
          <a:latin typeface="+mn-lt"/>
          <a:ea typeface="+mn-ea"/>
          <a:cs typeface="+mn-cs"/>
        </a:defRPr>
      </a:lvl2pPr>
      <a:lvl3pPr marL="662254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159" kern="1200">
          <a:solidFill>
            <a:schemeClr val="tx1"/>
          </a:solidFill>
          <a:latin typeface="+mn-lt"/>
          <a:ea typeface="+mn-ea"/>
          <a:cs typeface="+mn-cs"/>
        </a:defRPr>
      </a:lvl3pPr>
      <a:lvl4pPr marL="927156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4pPr>
      <a:lvl5pPr marL="1192058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5pPr>
      <a:lvl6pPr marL="1456959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6pPr>
      <a:lvl7pPr marL="1721861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7pPr>
      <a:lvl8pPr marL="1986763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8pPr>
      <a:lvl9pPr marL="2251664" indent="-132451" algn="l" defTabSz="529803" rtl="0" eaLnBrk="1" latinLnBrk="0" hangingPunct="1">
        <a:lnSpc>
          <a:spcPct val="90000"/>
        </a:lnSpc>
        <a:spcBef>
          <a:spcPts val="290"/>
        </a:spcBef>
        <a:buFont typeface="Arial" panose="020B0604020202020204" pitchFamily="34" charset="0"/>
        <a:buChar char="•"/>
        <a:defRPr sz="10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1pPr>
      <a:lvl2pPr marL="264902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2pPr>
      <a:lvl3pPr marL="529803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3pPr>
      <a:lvl4pPr marL="794705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4pPr>
      <a:lvl5pPr marL="1059607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5pPr>
      <a:lvl6pPr marL="1324508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6pPr>
      <a:lvl7pPr marL="1589410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7pPr>
      <a:lvl8pPr marL="1854312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8pPr>
      <a:lvl9pPr marL="2119213" algn="l" defTabSz="529803" rtl="0" eaLnBrk="1" latinLnBrk="0" hangingPunct="1">
        <a:defRPr sz="10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5.xml"/><Relationship Id="rId1" Type="http://schemas.openxmlformats.org/officeDocument/2006/relationships/tags" Target="../tags/tag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1.sv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雪山山顶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9" r="22255" b="7515"/>
          <a:stretch>
            <a:fillRect/>
          </a:stretch>
        </p:blipFill>
        <p:spPr>
          <a:xfrm flipH="1">
            <a:off x="-1" y="-1"/>
            <a:ext cx="9677400" cy="3973513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>
            <a:off x="3800803" y="1905796"/>
            <a:ext cx="5876595" cy="1628954"/>
          </a:xfrm>
          <a:prstGeom prst="rect">
            <a:avLst/>
          </a:prstGeom>
          <a:solidFill>
            <a:srgbClr val="EDED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/>
          </a:p>
        </p:txBody>
      </p:sp>
      <p:sp>
        <p:nvSpPr>
          <p:cNvPr id="11" name="矩形 10"/>
          <p:cNvSpPr/>
          <p:nvPr/>
        </p:nvSpPr>
        <p:spPr>
          <a:xfrm>
            <a:off x="-1" y="1905794"/>
            <a:ext cx="3800805" cy="1628955"/>
          </a:xfrm>
          <a:prstGeom prst="rect">
            <a:avLst/>
          </a:prstGeom>
          <a:solidFill>
            <a:srgbClr val="38907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6" y="2350410"/>
            <a:ext cx="3636204" cy="65198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45A2BEE-245D-9CDE-B577-05709BD46780}"/>
              </a:ext>
            </a:extLst>
          </p:cNvPr>
          <p:cNvSpPr txBox="1"/>
          <p:nvPr/>
        </p:nvSpPr>
        <p:spPr>
          <a:xfrm>
            <a:off x="3816232" y="2078768"/>
            <a:ext cx="5845740" cy="1269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rgbClr val="457372"/>
                </a:solidFill>
                <a:latin typeface="方正小标宋简体" panose="03000509000000000000" pitchFamily="65" charset="-122"/>
                <a:ea typeface="方正小标宋简体" panose="03000509000000000000" pitchFamily="65" charset="-122"/>
                <a:sym typeface="微软雅黑" panose="020B0503020204020204" pitchFamily="34" charset="-122"/>
              </a:rPr>
              <a:t>基石之上，构建未来</a:t>
            </a:r>
            <a:endParaRPr lang="en-US" altLang="zh-CN" sz="3200" b="1" dirty="0">
              <a:solidFill>
                <a:srgbClr val="457372"/>
              </a:solidFill>
              <a:latin typeface="方正小标宋简体" panose="03000509000000000000" pitchFamily="65" charset="-122"/>
              <a:ea typeface="方正小标宋简体" panose="03000509000000000000" pitchFamily="65" charset="-122"/>
              <a:sym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86" dirty="0">
                <a:solidFill>
                  <a:srgbClr val="457372"/>
                </a:solidFill>
                <a:latin typeface="方正小标宋简体" panose="03000509000000000000" pitchFamily="65" charset="-122"/>
                <a:ea typeface="方正小标宋简体" panose="03000509000000000000" pitchFamily="65" charset="-122"/>
                <a:sym typeface="微软雅黑" panose="020B0503020204020204" pitchFamily="34" charset="-122"/>
              </a:rPr>
              <a:t>分布式双活支付清算系统的科技转型展望</a:t>
            </a:r>
            <a:endParaRPr lang="zh-CN" altLang="en-US" sz="1159" dirty="0">
              <a:solidFill>
                <a:srgbClr val="457372"/>
              </a:solidFill>
              <a:latin typeface="方正小标宋简体" panose="03000509000000000000" pitchFamily="65" charset="-122"/>
              <a:ea typeface="方正小标宋简体" panose="03000509000000000000" pitchFamily="65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/private/var/folders/11/fcdzdxwj6cs7svzhnclzqtz40000gn/T/com.kingsoft.wpsoffice.mac/picturecompress_20240520160505/output_1.jpgoutput_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-1"/>
            <a:ext cx="9677400" cy="3973513"/>
          </a:xfrm>
          <a:prstGeom prst="rect">
            <a:avLst/>
          </a:prstGeom>
        </p:spPr>
      </p:pic>
      <p:sp>
        <p:nvSpPr>
          <p:cNvPr id="48" name="平行四边形 47"/>
          <p:cNvSpPr/>
          <p:nvPr/>
        </p:nvSpPr>
        <p:spPr>
          <a:xfrm rot="5400000">
            <a:off x="4264931" y="-4286089"/>
            <a:ext cx="1147536" cy="9677401"/>
          </a:xfrm>
          <a:prstGeom prst="parallelogram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9803"/>
            <a:endParaRPr lang="zh-CN" altLang="en-US" sz="1043">
              <a:solidFill>
                <a:prstClr val="white"/>
              </a:solidFill>
              <a:latin typeface="Calibri"/>
              <a:ea typeface="宋体" panose="02010600030101010101" pitchFamily="2" charset="-122"/>
              <a:cs typeface="字魂59号-创粗黑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2551834" y="403606"/>
            <a:ext cx="1122295" cy="5202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29803">
              <a:defRPr/>
            </a:pPr>
            <a:r>
              <a:rPr sz="2781" spc="58" dirty="0">
                <a:gradFill>
                  <a:gsLst>
                    <a:gs pos="0">
                      <a:srgbClr val="1D9A78"/>
                    </a:gs>
                    <a:gs pos="100000">
                      <a:srgbClr val="8BC145"/>
                    </a:gs>
                  </a:gsLst>
                  <a:lin ang="0" scaled="0"/>
                </a:gra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</a:rPr>
              <a:t>目 录</a:t>
            </a:r>
            <a:r>
              <a:rPr lang="zh-CN" altLang="en-US" sz="2549" b="1" dirty="0">
                <a:ln w="0">
                  <a:noFill/>
                </a:ln>
                <a:solidFill>
                  <a:srgbClr val="8BC145"/>
                </a:solidFill>
                <a:latin typeface="思源宋体 CN Heavy" panose="02020600000000000000" pitchFamily="18" charset="-122"/>
                <a:ea typeface="思源宋体 CN Heavy" panose="02020600000000000000" pitchFamily="18" charset="-122"/>
                <a:cs typeface="思源宋体 CN Heavy" panose="02020600000000000000" pitchFamily="18" charset="-122"/>
              </a:rPr>
              <a:t> 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2685216" y="1542337"/>
            <a:ext cx="6492722" cy="1419116"/>
            <a:chOff x="683999" y="2661964"/>
            <a:chExt cx="8732594" cy="2449294"/>
          </a:xfrm>
        </p:grpSpPr>
        <p:sp>
          <p:nvSpPr>
            <p:cNvPr id="4" name="îṣ1íḑe"/>
            <p:cNvSpPr txBox="1"/>
            <p:nvPr/>
          </p:nvSpPr>
          <p:spPr>
            <a:xfrm>
              <a:off x="834038" y="2916684"/>
              <a:ext cx="2652404" cy="923331"/>
            </a:xfrm>
            <a:prstGeom prst="rect">
              <a:avLst/>
            </a:prstGeom>
            <a:noFill/>
          </p:spPr>
          <p:txBody>
            <a:bodyPr wrap="square" lIns="52980" tIns="26490" rIns="52980" bIns="2649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529803"/>
              <a:r>
                <a:rPr lang="en-US" sz="2549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字魂59号-创粗黑" pitchFamily="2" charset="-122"/>
                </a:rPr>
                <a:t>01</a:t>
              </a: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3571565" y="2661964"/>
              <a:ext cx="0" cy="2395810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rgbClr val="D2A570"/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683999" y="2662126"/>
              <a:ext cx="0" cy="239581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rgbClr val="D2A570"/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833755" y="3818373"/>
              <a:ext cx="2652403" cy="637441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algn="ctr" defTabSz="529803"/>
              <a:r>
                <a:rPr lang="zh-CN" altLang="en-US" kern="0" spc="58" dirty="0">
                  <a:ln w="0"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系统基本情况</a:t>
              </a:r>
              <a:endParaRPr lang="zh-CN" altLang="en-US" b="1" kern="0" spc="58" dirty="0">
                <a:ln w="0"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Source Han Sans CN" panose="020B0400000000000000" charset="-122"/>
                <a:ea typeface="Source Han Sans CN Regular" panose="020B0400000000000000" charset="-122"/>
                <a:cs typeface="字魂59号-创粗黑" pitchFamily="2" charset="-122"/>
                <a:sym typeface="Arial" panose="020B0604020202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6609261" y="2671022"/>
              <a:ext cx="0" cy="239581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rgbClr val="D2A570"/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9416593" y="2662126"/>
              <a:ext cx="0" cy="239581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rgbClr val="D2A570"/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" name="图片 18" descr="安全生产信息"/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925435" y="4568852"/>
              <a:ext cx="487045" cy="488921"/>
            </a:xfrm>
            <a:prstGeom prst="rect">
              <a:avLst/>
            </a:prstGeom>
          </p:spPr>
        </p:pic>
        <p:pic>
          <p:nvPicPr>
            <p:cNvPr id="20" name="图片 19" descr="基本情况"/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867172" y="4538674"/>
              <a:ext cx="567055" cy="567056"/>
            </a:xfrm>
            <a:prstGeom prst="rect">
              <a:avLst/>
            </a:prstGeom>
          </p:spPr>
        </p:pic>
        <p:pic>
          <p:nvPicPr>
            <p:cNvPr id="23" name="图片 22" descr="企业内部管理"/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678317" y="4470543"/>
              <a:ext cx="640714" cy="640715"/>
            </a:xfrm>
            <a:prstGeom prst="rect">
              <a:avLst/>
            </a:prstGeom>
          </p:spPr>
        </p:pic>
        <p:sp>
          <p:nvSpPr>
            <p:cNvPr id="25" name="îṣ1íḑe">
              <a:extLst>
                <a:ext uri="{FF2B5EF4-FFF2-40B4-BE49-F238E27FC236}">
                  <a16:creationId xmlns:a16="http://schemas.microsoft.com/office/drawing/2014/main" id="{24A71E1B-CEBC-453F-6FE0-DE66181A9D5D}"/>
                </a:ext>
              </a:extLst>
            </p:cNvPr>
            <p:cNvSpPr txBox="1"/>
            <p:nvPr/>
          </p:nvSpPr>
          <p:spPr>
            <a:xfrm>
              <a:off x="3806727" y="2916684"/>
              <a:ext cx="2652404" cy="923331"/>
            </a:xfrm>
            <a:prstGeom prst="rect">
              <a:avLst/>
            </a:prstGeom>
            <a:noFill/>
          </p:spPr>
          <p:txBody>
            <a:bodyPr wrap="square" lIns="52980" tIns="26490" rIns="52980" bIns="2649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529803"/>
              <a:r>
                <a:rPr lang="en-US" sz="2549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字魂59号-创粗黑" pitchFamily="2" charset="-122"/>
                </a:rPr>
                <a:t>02</a:t>
              </a: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5759986B-899E-ECC2-8057-FE6840024D59}"/>
                </a:ext>
              </a:extLst>
            </p:cNvPr>
            <p:cNvSpPr/>
            <p:nvPr/>
          </p:nvSpPr>
          <p:spPr>
            <a:xfrm>
              <a:off x="3806443" y="3818373"/>
              <a:ext cx="2652403" cy="637441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algn="ctr" defTabSz="529803"/>
              <a:r>
                <a:rPr lang="zh-CN" altLang="en-US" kern="0" spc="58" dirty="0">
                  <a:ln w="0"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双活建设与实践</a:t>
              </a:r>
              <a:endParaRPr lang="zh-CN" altLang="en-US" b="1" kern="0" spc="58" dirty="0">
                <a:ln w="0"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Source Han Sans CN" panose="020B0400000000000000" charset="-122"/>
                <a:ea typeface="Source Han Sans CN Regular" panose="020B0400000000000000" charset="-122"/>
                <a:cs typeface="字魂59号-创粗黑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44" name="îṣ1íḑe">
              <a:extLst>
                <a:ext uri="{FF2B5EF4-FFF2-40B4-BE49-F238E27FC236}">
                  <a16:creationId xmlns:a16="http://schemas.microsoft.com/office/drawing/2014/main" id="{FAE5C494-75C6-836E-B29A-CE96361FDC8B}"/>
                </a:ext>
              </a:extLst>
            </p:cNvPr>
            <p:cNvSpPr txBox="1"/>
            <p:nvPr/>
          </p:nvSpPr>
          <p:spPr>
            <a:xfrm>
              <a:off x="6609544" y="2916684"/>
              <a:ext cx="2652404" cy="923331"/>
            </a:xfrm>
            <a:prstGeom prst="rect">
              <a:avLst/>
            </a:prstGeom>
            <a:noFill/>
          </p:spPr>
          <p:txBody>
            <a:bodyPr wrap="square" lIns="52980" tIns="26490" rIns="52980" bIns="2649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529803"/>
              <a:r>
                <a:rPr lang="en-US" sz="2549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字魂59号-创粗黑" pitchFamily="2" charset="-122"/>
                </a:rPr>
                <a:t>03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66D8A5FB-77BF-63DE-BD4F-C741646972FC}"/>
                </a:ext>
              </a:extLst>
            </p:cNvPr>
            <p:cNvSpPr/>
            <p:nvPr/>
          </p:nvSpPr>
          <p:spPr>
            <a:xfrm>
              <a:off x="6609261" y="3818373"/>
              <a:ext cx="2652403" cy="637441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algn="ctr" defTabSz="529803"/>
              <a:r>
                <a:rPr lang="zh-CN" altLang="en-US" kern="0" spc="58" dirty="0">
                  <a:ln w="0"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Source Han Sans CN" panose="020B0400000000000000" charset="-122"/>
                  <a:ea typeface="Source Han Sans CN Regular" panose="020B0400000000000000" charset="-122"/>
                  <a:cs typeface="字魂59号-创粗黑" pitchFamily="2" charset="-122"/>
                  <a:sym typeface="Arial" panose="020B0604020202020204" pitchFamily="34" charset="0"/>
                </a:rPr>
                <a:t>科技转型及发展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32225" y="296910"/>
            <a:ext cx="3338486" cy="734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529803"/>
            <a:r>
              <a:rPr sz="4172" spc="58" dirty="0">
                <a:solidFill>
                  <a:srgbClr val="E7E6E6"/>
                </a:soli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  <a:sym typeface="+mn-ea"/>
              </a:rPr>
              <a:t>CONTENT</a:t>
            </a:r>
          </a:p>
        </p:txBody>
      </p:sp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 descr="/private/var/folders/11/fcdzdxwj6cs7svzhnclzqtz40000gn/T/com.kingsoft.wpsoffice.mac/picturecompress_20240520160505/output_8.jpgoutput_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-1"/>
            <a:ext cx="9677399" cy="3973513"/>
          </a:xfrm>
          <a:prstGeom prst="rect">
            <a:avLst/>
          </a:prstGeom>
        </p:spPr>
      </p:pic>
      <p:sp>
        <p:nvSpPr>
          <p:cNvPr id="69" name="平行四边形 68"/>
          <p:cNvSpPr/>
          <p:nvPr/>
        </p:nvSpPr>
        <p:spPr>
          <a:xfrm rot="5400000">
            <a:off x="4264932" y="-3211768"/>
            <a:ext cx="1147536" cy="9677400"/>
          </a:xfrm>
          <a:prstGeom prst="parallelogram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>
              <a:cs typeface="字魂59号-创粗黑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718375" y="1176975"/>
            <a:ext cx="2182117" cy="831738"/>
            <a:chOff x="6555" y="3199"/>
            <a:chExt cx="5931" cy="2261"/>
          </a:xfrm>
        </p:grpSpPr>
        <p:sp>
          <p:nvSpPr>
            <p:cNvPr id="10" name="矩形 9"/>
            <p:cNvSpPr/>
            <p:nvPr/>
          </p:nvSpPr>
          <p:spPr>
            <a:xfrm>
              <a:off x="6555" y="4229"/>
              <a:ext cx="5931" cy="10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系 统 基</a:t>
              </a:r>
              <a:r>
                <a:rPr lang="en-US" altLang="zh-CN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 </a:t>
              </a:r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本</a:t>
              </a:r>
              <a:r>
                <a:rPr lang="en-US" altLang="zh-CN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 </a:t>
              </a:r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情</a:t>
              </a:r>
              <a:r>
                <a:rPr lang="en-US" altLang="zh-CN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 </a:t>
              </a:r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sym typeface="Arial" panose="020B0604020202020204" pitchFamily="34" charset="0"/>
                </a:rPr>
                <a:t>况</a:t>
              </a:r>
              <a:endParaRPr lang="zh-CN" altLang="en-US" sz="2000" b="1" kern="0" spc="58" dirty="0">
                <a:ln w="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Source Han Sans CN" panose="020B0400000000000000" charset="-122"/>
                <a:ea typeface="Source Han Sans CN Regular" panose="020B0400000000000000" charset="-122"/>
                <a:cs typeface="字魂59号-创粗黑" pitchFamily="2" charset="-122"/>
                <a:sym typeface="Arial" panose="020B0604020202020204" pitchFamily="34" charset="0"/>
              </a:endParaRPr>
            </a:p>
          </p:txBody>
        </p:sp>
        <p:pic>
          <p:nvPicPr>
            <p:cNvPr id="9" name="图片 8" descr="基本情况"/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022" y="3199"/>
              <a:ext cx="893" cy="893"/>
            </a:xfrm>
            <a:prstGeom prst="rect">
              <a:avLst/>
            </a:prstGeom>
          </p:spPr>
        </p:pic>
        <p:sp>
          <p:nvSpPr>
            <p:cNvPr id="12" name="矩形 11"/>
            <p:cNvSpPr/>
            <p:nvPr/>
          </p:nvSpPr>
          <p:spPr>
            <a:xfrm>
              <a:off x="8851" y="5403"/>
              <a:ext cx="1304" cy="57"/>
            </a:xfrm>
            <a:prstGeom prst="rect">
              <a:avLst/>
            </a:prstGeom>
            <a:gradFill>
              <a:gsLst>
                <a:gs pos="0">
                  <a:schemeClr val="accent3"/>
                </a:gs>
                <a:gs pos="87000">
                  <a:schemeClr val="accent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47"/>
            </a:p>
          </p:txBody>
        </p:sp>
      </p:grpSp>
    </p:spTree>
    <p:custDataLst>
      <p:tags r:id="rId1"/>
    </p:custData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/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农信银支付清算系统</a:t>
              </a:r>
              <a:r>
                <a:rPr lang="en-US" altLang="zh-CN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-</a:t>
              </a: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总体架构</a:t>
              </a:r>
              <a:endParaRPr lang="zh-CN" altLang="en-US" sz="1600" kern="0" dirty="0">
                <a:solidFill>
                  <a:srgbClr val="1D6FA9"/>
                </a:soli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/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/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/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/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6" name="图片 25">
            <a:extLst>
              <a:ext uri="{FF2B5EF4-FFF2-40B4-BE49-F238E27FC236}">
                <a16:creationId xmlns:a16="http://schemas.microsoft.com/office/drawing/2014/main" id="{27A08C9C-D488-CA3E-7861-2275523DD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97" y="653074"/>
            <a:ext cx="6158446" cy="302809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959B4DAB-29A2-64C9-5E4F-8197B89C43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677" y="-1"/>
            <a:ext cx="3006707" cy="3973513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7F553-4AC9-F34F-CCB2-B2886AC18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718C687A-3D43-0380-9E73-02F31C5BF48E}"/>
              </a:ext>
            </a:extLst>
          </p:cNvPr>
          <p:cNvGrpSpPr/>
          <p:nvPr/>
        </p:nvGrpSpPr>
        <p:grpSpPr>
          <a:xfrm>
            <a:off x="474171" y="183060"/>
            <a:ext cx="3590293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D4C50726-F32B-17C8-FD3C-35DCA2712702}"/>
                </a:ext>
              </a:extLst>
            </p:cNvPr>
            <p:cNvSpPr txBox="1"/>
            <p:nvPr/>
          </p:nvSpPr>
          <p:spPr>
            <a:xfrm>
              <a:off x="1034673" y="315946"/>
              <a:ext cx="5533391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农信银支付清算系统</a:t>
              </a:r>
              <a:r>
                <a:rPr lang="en-US" altLang="zh-CN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-</a:t>
              </a: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部署架构</a:t>
              </a:r>
              <a:endParaRPr lang="zh-CN" altLang="en-US" sz="1600" b="1" kern="0" dirty="0">
                <a:solidFill>
                  <a:srgbClr val="1D6FA9"/>
                </a:soli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1A817F77-C329-B584-4374-34D6B832A9DD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AC0FF9E3-6588-C3F4-05B9-3FDFB36ED94B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D590A149-83FD-9533-F5B5-5D001D238570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9BFB8A67-A7C5-D010-A456-43CD48D08AC0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97E79F96-14E9-6A87-8347-A24B0B29F1E7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9139E8A5-65A0-998D-40FA-47F462DC8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235" y="547754"/>
            <a:ext cx="8440440" cy="342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253824"/>
      </p:ext>
    </p:extLst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2A190-1E0E-9FD0-D35C-221C98D34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 descr="/private/var/folders/11/fcdzdxwj6cs7svzhnclzqtz40000gn/T/com.kingsoft.wpsoffice.mac/picturecompress_20240520160505/output_8.jpgoutput_8">
            <a:extLst>
              <a:ext uri="{FF2B5EF4-FFF2-40B4-BE49-F238E27FC236}">
                <a16:creationId xmlns:a16="http://schemas.microsoft.com/office/drawing/2014/main" id="{E1075EE7-EEAB-A685-E77F-25BCDD9B80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-1"/>
            <a:ext cx="9677399" cy="3973513"/>
          </a:xfrm>
          <a:prstGeom prst="rect">
            <a:avLst/>
          </a:prstGeom>
        </p:spPr>
      </p:pic>
      <p:sp>
        <p:nvSpPr>
          <p:cNvPr id="69" name="平行四边形 68">
            <a:extLst>
              <a:ext uri="{FF2B5EF4-FFF2-40B4-BE49-F238E27FC236}">
                <a16:creationId xmlns:a16="http://schemas.microsoft.com/office/drawing/2014/main" id="{DA044571-418B-D71C-8702-64022DE9A469}"/>
              </a:ext>
            </a:extLst>
          </p:cNvPr>
          <p:cNvSpPr/>
          <p:nvPr/>
        </p:nvSpPr>
        <p:spPr>
          <a:xfrm rot="5400000">
            <a:off x="4264932" y="-3192718"/>
            <a:ext cx="1147536" cy="9677400"/>
          </a:xfrm>
          <a:prstGeom prst="parallelogram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>
              <a:cs typeface="字魂59号-创粗黑" pitchFamily="2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EBE22577-B911-3DFE-1717-B62D8DFBFD37}"/>
              </a:ext>
            </a:extLst>
          </p:cNvPr>
          <p:cNvGrpSpPr/>
          <p:nvPr/>
        </p:nvGrpSpPr>
        <p:grpSpPr>
          <a:xfrm>
            <a:off x="3534410" y="1555873"/>
            <a:ext cx="2517289" cy="452839"/>
            <a:chOff x="6055" y="4229"/>
            <a:chExt cx="6842" cy="123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D1112CD-558E-A0D7-4ED0-AD6D26D21309}"/>
                </a:ext>
              </a:extLst>
            </p:cNvPr>
            <p:cNvSpPr/>
            <p:nvPr/>
          </p:nvSpPr>
          <p:spPr>
            <a:xfrm>
              <a:off x="6055" y="4229"/>
              <a:ext cx="6842" cy="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cs typeface="字魂59号-创粗黑" pitchFamily="2" charset="-122"/>
                  <a:sym typeface="Arial" panose="020B0604020202020204" pitchFamily="34" charset="0"/>
                </a:rPr>
                <a:t>双 活 建 设 与 实 践</a:t>
              </a:r>
              <a:endParaRPr lang="zh-CN" altLang="en-US" sz="2000" kern="0" spc="58" dirty="0">
                <a:ln w="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Source Han Sans CN" panose="020B0400000000000000" charset="-122"/>
                <a:ea typeface="Source Han Sans CN Regular" panose="020B0400000000000000" charset="-122"/>
                <a:cs typeface="字魂59号-创粗黑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899AD546-0A2C-ABDC-B01F-C850671E9066}"/>
                </a:ext>
              </a:extLst>
            </p:cNvPr>
            <p:cNvSpPr/>
            <p:nvPr/>
          </p:nvSpPr>
          <p:spPr>
            <a:xfrm>
              <a:off x="8851" y="5403"/>
              <a:ext cx="1304" cy="57"/>
            </a:xfrm>
            <a:prstGeom prst="rect">
              <a:avLst/>
            </a:prstGeom>
            <a:gradFill>
              <a:gsLst>
                <a:gs pos="0">
                  <a:schemeClr val="accent3"/>
                </a:gs>
                <a:gs pos="87000">
                  <a:schemeClr val="accent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47"/>
            </a:p>
          </p:txBody>
        </p:sp>
      </p:grpSp>
      <p:pic>
        <p:nvPicPr>
          <p:cNvPr id="2" name="图片 18" descr="安全生产信息">
            <a:extLst>
              <a:ext uri="{FF2B5EF4-FFF2-40B4-BE49-F238E27FC236}">
                <a16:creationId xmlns:a16="http://schemas.microsoft.com/office/drawing/2014/main" id="{9B015714-9F66-FE82-AF42-50FD39985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06842" y="1231134"/>
            <a:ext cx="362120" cy="2832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506870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E6E9C-0B29-F558-F2BC-AD009CC12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DABF6DB9-558F-A1CB-3481-715E435642FF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41650AE2-3840-5C2E-50E0-D1F6FD00BF60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容灾架构</a:t>
              </a:r>
              <a:endParaRPr lang="zh-CN" altLang="en-US" sz="1600" kern="0" dirty="0">
                <a:solidFill>
                  <a:srgbClr val="1D6FA9"/>
                </a:soli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11D39C44-7FC5-7D66-45F9-70A5FB15C8B9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EED164B3-D78F-AC6D-58B0-6624C951767B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C5567401-9603-304D-EAAB-FB83741D3AA3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9381015B-BD2A-C929-5553-922EB012D596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F4A9E418-CFBE-F0B6-AB81-72582F2AFA76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AC13C9B7-0DD9-E5A9-0D2F-A1923D925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04" y="584725"/>
            <a:ext cx="5219387" cy="3271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5">
            <a:extLst>
              <a:ext uri="{FF2B5EF4-FFF2-40B4-BE49-F238E27FC236}">
                <a16:creationId xmlns:a16="http://schemas.microsoft.com/office/drawing/2014/main" id="{7097E772-C113-BDEA-D7D9-B45B556AB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5137" y="945852"/>
            <a:ext cx="20368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0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多级容灾</a:t>
            </a:r>
          </a:p>
        </p:txBody>
      </p:sp>
      <p:sp>
        <p:nvSpPr>
          <p:cNvPr id="4" name="文本框 6">
            <a:extLst>
              <a:ext uri="{FF2B5EF4-FFF2-40B4-BE49-F238E27FC236}">
                <a16:creationId xmlns:a16="http://schemas.microsoft.com/office/drawing/2014/main" id="{8C5D1110-0425-45AB-447A-5068EDB4D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5137" y="1577677"/>
            <a:ext cx="20368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0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多点接入</a:t>
            </a:r>
          </a:p>
        </p:txBody>
      </p:sp>
      <p:sp>
        <p:nvSpPr>
          <p:cNvPr id="5" name="文本框 7">
            <a:extLst>
              <a:ext uri="{FF2B5EF4-FFF2-40B4-BE49-F238E27FC236}">
                <a16:creationId xmlns:a16="http://schemas.microsoft.com/office/drawing/2014/main" id="{D26CFDE5-A957-EDE2-4916-9DF0C45FC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5137" y="2282527"/>
            <a:ext cx="20368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0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多地副本</a:t>
            </a:r>
          </a:p>
        </p:txBody>
      </p:sp>
      <p:grpSp>
        <p:nvGrpSpPr>
          <p:cNvPr id="6" name="组合 9">
            <a:extLst>
              <a:ext uri="{FF2B5EF4-FFF2-40B4-BE49-F238E27FC236}">
                <a16:creationId xmlns:a16="http://schemas.microsoft.com/office/drawing/2014/main" id="{10A70540-B1B5-8DF0-D073-D9E409C27949}"/>
              </a:ext>
            </a:extLst>
          </p:cNvPr>
          <p:cNvGrpSpPr>
            <a:grpSpLocks/>
          </p:cNvGrpSpPr>
          <p:nvPr/>
        </p:nvGrpSpPr>
        <p:grpSpPr bwMode="auto">
          <a:xfrm>
            <a:off x="6646034" y="995211"/>
            <a:ext cx="300362" cy="294444"/>
            <a:chOff x="9260218" y="753518"/>
            <a:chExt cx="925117" cy="925117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B67553CE-4604-55D5-6DFE-C85BB766770A}"/>
                </a:ext>
              </a:extLst>
            </p:cNvPr>
            <p:cNvSpPr/>
            <p:nvPr/>
          </p:nvSpPr>
          <p:spPr>
            <a:xfrm>
              <a:off x="9260218" y="753518"/>
              <a:ext cx="925117" cy="92511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sz="1600" noProof="1">
                <a:solidFill>
                  <a:prstClr val="white"/>
                </a:solidFill>
              </a:endParaRPr>
            </a:p>
          </p:txBody>
        </p:sp>
        <p:sp>
          <p:nvSpPr>
            <p:cNvPr id="8" name="student-reading_73705">
              <a:extLst>
                <a:ext uri="{FF2B5EF4-FFF2-40B4-BE49-F238E27FC236}">
                  <a16:creationId xmlns:a16="http://schemas.microsoft.com/office/drawing/2014/main" id="{C510034D-EA8C-2946-91D7-5CF8AA45A8F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6055" y="949168"/>
              <a:ext cx="533442" cy="474325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rgbClr val="000000"/>
                </a:solidFill>
              </a:endParaRPr>
            </a:p>
          </p:txBody>
        </p:sp>
      </p:grpSp>
      <p:grpSp>
        <p:nvGrpSpPr>
          <p:cNvPr id="9" name="组合 12">
            <a:extLst>
              <a:ext uri="{FF2B5EF4-FFF2-40B4-BE49-F238E27FC236}">
                <a16:creationId xmlns:a16="http://schemas.microsoft.com/office/drawing/2014/main" id="{B3908EFD-FCE5-5534-4678-EF57C43E901B}"/>
              </a:ext>
            </a:extLst>
          </p:cNvPr>
          <p:cNvGrpSpPr>
            <a:grpSpLocks/>
          </p:cNvGrpSpPr>
          <p:nvPr/>
        </p:nvGrpSpPr>
        <p:grpSpPr bwMode="auto">
          <a:xfrm>
            <a:off x="6646034" y="1634866"/>
            <a:ext cx="300362" cy="294444"/>
            <a:chOff x="9260218" y="753518"/>
            <a:chExt cx="925117" cy="92511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922F8B55-BECC-4C58-4CEB-2CD7E04EAEBC}"/>
                </a:ext>
              </a:extLst>
            </p:cNvPr>
            <p:cNvSpPr/>
            <p:nvPr/>
          </p:nvSpPr>
          <p:spPr>
            <a:xfrm>
              <a:off x="9260218" y="753518"/>
              <a:ext cx="925117" cy="92511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sz="1600" noProof="1">
                <a:solidFill>
                  <a:prstClr val="white"/>
                </a:solidFill>
              </a:endParaRPr>
            </a:p>
          </p:txBody>
        </p:sp>
        <p:sp>
          <p:nvSpPr>
            <p:cNvPr id="11" name="student-reading_73705">
              <a:extLst>
                <a:ext uri="{FF2B5EF4-FFF2-40B4-BE49-F238E27FC236}">
                  <a16:creationId xmlns:a16="http://schemas.microsoft.com/office/drawing/2014/main" id="{986B140C-E6CA-8E11-062A-D9C90625D9A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6055" y="949168"/>
              <a:ext cx="533442" cy="474325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组合 16">
            <a:extLst>
              <a:ext uri="{FF2B5EF4-FFF2-40B4-BE49-F238E27FC236}">
                <a16:creationId xmlns:a16="http://schemas.microsoft.com/office/drawing/2014/main" id="{D8BB2A87-761D-067B-4D51-034341BBAC9D}"/>
              </a:ext>
            </a:extLst>
          </p:cNvPr>
          <p:cNvGrpSpPr>
            <a:grpSpLocks/>
          </p:cNvGrpSpPr>
          <p:nvPr/>
        </p:nvGrpSpPr>
        <p:grpSpPr bwMode="auto">
          <a:xfrm>
            <a:off x="6646034" y="2334321"/>
            <a:ext cx="300362" cy="294444"/>
            <a:chOff x="9260218" y="753518"/>
            <a:chExt cx="925117" cy="925117"/>
          </a:xfrm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621906F4-05C1-899D-AB32-6D1853D39FCD}"/>
                </a:ext>
              </a:extLst>
            </p:cNvPr>
            <p:cNvSpPr/>
            <p:nvPr/>
          </p:nvSpPr>
          <p:spPr>
            <a:xfrm>
              <a:off x="9260218" y="753518"/>
              <a:ext cx="925117" cy="92511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sz="1600" noProof="1">
                <a:solidFill>
                  <a:prstClr val="white"/>
                </a:solidFill>
              </a:endParaRPr>
            </a:p>
          </p:txBody>
        </p:sp>
        <p:sp>
          <p:nvSpPr>
            <p:cNvPr id="14" name="student-reading_73705">
              <a:extLst>
                <a:ext uri="{FF2B5EF4-FFF2-40B4-BE49-F238E27FC236}">
                  <a16:creationId xmlns:a16="http://schemas.microsoft.com/office/drawing/2014/main" id="{D1FE11CB-23BB-92D9-D1E6-818ACA94D3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6055" y="949168"/>
              <a:ext cx="533442" cy="474325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rgbClr val="000000"/>
                </a:solidFill>
              </a:endParaRPr>
            </a:p>
          </p:txBody>
        </p:sp>
      </p:grpSp>
      <p:sp>
        <p:nvSpPr>
          <p:cNvPr id="15" name="文本框 19">
            <a:extLst>
              <a:ext uri="{FF2B5EF4-FFF2-40B4-BE49-F238E27FC236}">
                <a16:creationId xmlns:a16="http://schemas.microsoft.com/office/drawing/2014/main" id="{28B934C4-7902-074F-8583-3682468AE2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5137" y="2954039"/>
            <a:ext cx="20368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0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同构双活</a:t>
            </a:r>
          </a:p>
        </p:txBody>
      </p:sp>
      <p:grpSp>
        <p:nvGrpSpPr>
          <p:cNvPr id="16" name="组合 20">
            <a:extLst>
              <a:ext uri="{FF2B5EF4-FFF2-40B4-BE49-F238E27FC236}">
                <a16:creationId xmlns:a16="http://schemas.microsoft.com/office/drawing/2014/main" id="{941A39D3-566D-1835-092D-92C4EBB1FF4C}"/>
              </a:ext>
            </a:extLst>
          </p:cNvPr>
          <p:cNvGrpSpPr>
            <a:grpSpLocks/>
          </p:cNvGrpSpPr>
          <p:nvPr/>
        </p:nvGrpSpPr>
        <p:grpSpPr bwMode="auto">
          <a:xfrm>
            <a:off x="6646034" y="3005833"/>
            <a:ext cx="300362" cy="294444"/>
            <a:chOff x="9260218" y="753518"/>
            <a:chExt cx="925117" cy="92511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858E8D5F-C67E-434A-2F61-891DC959DDB0}"/>
                </a:ext>
              </a:extLst>
            </p:cNvPr>
            <p:cNvSpPr/>
            <p:nvPr/>
          </p:nvSpPr>
          <p:spPr>
            <a:xfrm>
              <a:off x="9260218" y="753518"/>
              <a:ext cx="925117" cy="92511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sz="1600" noProof="1">
                <a:solidFill>
                  <a:prstClr val="white"/>
                </a:solidFill>
              </a:endParaRPr>
            </a:p>
          </p:txBody>
        </p:sp>
        <p:sp>
          <p:nvSpPr>
            <p:cNvPr id="18" name="student-reading_73705">
              <a:extLst>
                <a:ext uri="{FF2B5EF4-FFF2-40B4-BE49-F238E27FC236}">
                  <a16:creationId xmlns:a16="http://schemas.microsoft.com/office/drawing/2014/main" id="{10E258A9-E921-BD9B-6D21-B4486F3D99B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56055" y="949168"/>
              <a:ext cx="533442" cy="474325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5895598"/>
      </p:ext>
    </p:extLst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F0ABE-6E8C-50E1-1016-80BDD56732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137EEA3E-CC28-D30A-2B7D-6F93F878BC05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A771C46D-3F6C-00C4-35EE-9930FDCB98CA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  <a:sym typeface="+mn-ea"/>
                </a:rPr>
                <a:t>数据架构</a:t>
              </a:r>
              <a:endParaRPr lang="zh-CN" altLang="en-US" sz="1600" kern="0" dirty="0">
                <a:solidFill>
                  <a:srgbClr val="1D6FA9"/>
                </a:solidFill>
                <a:latin typeface="Source Han Sans CN Medium" panose="020B0400000000000000" charset="-122"/>
                <a:ea typeface="Source Han Sans CN Medium" panose="020B0400000000000000" charset="-122"/>
                <a:cs typeface="Source Han Sans CN Medium" panose="020B0400000000000000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264A31FE-470E-96A0-1DD0-22EBC7A86904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69F4BECD-10BC-FFEB-C37F-D035F94425A7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BDE6234B-A91F-ED42-870B-9258749CACC2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434A69EF-3B93-C66E-8D6C-6C12B52D95C4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FCF1B989-2CB2-C9F1-8EAB-145AC6058C44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5" name="图片 27">
            <a:extLst>
              <a:ext uri="{FF2B5EF4-FFF2-40B4-BE49-F238E27FC236}">
                <a16:creationId xmlns:a16="http://schemas.microsoft.com/office/drawing/2014/main" id="{862AE932-57F1-DE43-8DDB-57D39F217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54" y="786011"/>
            <a:ext cx="5427602" cy="275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文本框 47">
            <a:extLst>
              <a:ext uri="{FF2B5EF4-FFF2-40B4-BE49-F238E27FC236}">
                <a16:creationId xmlns:a16="http://schemas.microsoft.com/office/drawing/2014/main" id="{138EA824-5970-707E-13C6-03BF65B75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6" y="963613"/>
            <a:ext cx="247433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2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三级数据架构</a:t>
            </a: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0D89F60-5D05-33C9-587B-5C828D439749}"/>
              </a:ext>
            </a:extLst>
          </p:cNvPr>
          <p:cNvSpPr/>
          <p:nvPr/>
        </p:nvSpPr>
        <p:spPr bwMode="auto">
          <a:xfrm>
            <a:off x="6608763" y="1000125"/>
            <a:ext cx="317500" cy="320675"/>
          </a:xfrm>
          <a:prstGeom prst="ellipse">
            <a:avLst/>
          </a:prstGeom>
          <a:solidFill>
            <a:srgbClr val="6098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endParaRPr lang="zh-CN" altLang="en-US" sz="2200" noProof="1">
              <a:solidFill>
                <a:prstClr val="white"/>
              </a:solidFill>
            </a:endParaRPr>
          </a:p>
        </p:txBody>
      </p:sp>
      <p:sp>
        <p:nvSpPr>
          <p:cNvPr id="39" name="student-reading_73705">
            <a:extLst>
              <a:ext uri="{FF2B5EF4-FFF2-40B4-BE49-F238E27FC236}">
                <a16:creationId xmlns:a16="http://schemas.microsoft.com/office/drawing/2014/main" id="{57ACC0CF-EEE8-B6BA-316B-256E51D823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675471" y="1067247"/>
            <a:ext cx="183804" cy="164594"/>
          </a:xfrm>
          <a:custGeom>
            <a:avLst/>
            <a:gdLst>
              <a:gd name="T0" fmla="*/ 9594 w 12802"/>
              <a:gd name="T1" fmla="*/ 6548 h 11382"/>
              <a:gd name="T2" fmla="*/ 12802 w 12802"/>
              <a:gd name="T3" fmla="*/ 4139 h 11382"/>
              <a:gd name="T4" fmla="*/ 8193 w 12802"/>
              <a:gd name="T5" fmla="*/ 4139 h 11382"/>
              <a:gd name="T6" fmla="*/ 6401 w 12802"/>
              <a:gd name="T7" fmla="*/ 0 h 11382"/>
              <a:gd name="T8" fmla="*/ 4811 w 12802"/>
              <a:gd name="T9" fmla="*/ 3672 h 11382"/>
              <a:gd name="T10" fmla="*/ 4814 w 12802"/>
              <a:gd name="T11" fmla="*/ 3672 h 11382"/>
              <a:gd name="T12" fmla="*/ 3882 w 12802"/>
              <a:gd name="T13" fmla="*/ 7054 h 11382"/>
              <a:gd name="T14" fmla="*/ 3887 w 12802"/>
              <a:gd name="T15" fmla="*/ 7057 h 11382"/>
              <a:gd name="T16" fmla="*/ 3848 w 12802"/>
              <a:gd name="T17" fmla="*/ 7179 h 11382"/>
              <a:gd name="T18" fmla="*/ 3810 w 12802"/>
              <a:gd name="T19" fmla="*/ 7315 h 11382"/>
              <a:gd name="T20" fmla="*/ 3805 w 12802"/>
              <a:gd name="T21" fmla="*/ 7313 h 11382"/>
              <a:gd name="T22" fmla="*/ 2515 w 12802"/>
              <a:gd name="T23" fmla="*/ 11382 h 11382"/>
              <a:gd name="T24" fmla="*/ 5676 w 12802"/>
              <a:gd name="T25" fmla="*/ 9346 h 11382"/>
              <a:gd name="T26" fmla="*/ 9594 w 12802"/>
              <a:gd name="T27" fmla="*/ 6548 h 11382"/>
              <a:gd name="T28" fmla="*/ 4196 w 12802"/>
              <a:gd name="T29" fmla="*/ 4139 h 11382"/>
              <a:gd name="T30" fmla="*/ 0 w 12802"/>
              <a:gd name="T31" fmla="*/ 4139 h 11382"/>
              <a:gd name="T32" fmla="*/ 3461 w 12802"/>
              <a:gd name="T33" fmla="*/ 6738 h 11382"/>
              <a:gd name="T34" fmla="*/ 4196 w 12802"/>
              <a:gd name="T35" fmla="*/ 4139 h 11382"/>
              <a:gd name="T36" fmla="*/ 6755 w 12802"/>
              <a:gd name="T37" fmla="*/ 9120 h 11382"/>
              <a:gd name="T38" fmla="*/ 10059 w 12802"/>
              <a:gd name="T39" fmla="*/ 11382 h 11382"/>
              <a:gd name="T40" fmla="*/ 9039 w 12802"/>
              <a:gd name="T41" fmla="*/ 7523 h 11382"/>
              <a:gd name="T42" fmla="*/ 6755 w 12802"/>
              <a:gd name="T43" fmla="*/ 9120 h 11382"/>
              <a:gd name="T44" fmla="*/ 6755 w 12802"/>
              <a:gd name="T45" fmla="*/ 9120 h 1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802" h="11382">
                <a:moveTo>
                  <a:pt x="9594" y="6548"/>
                </a:moveTo>
                <a:lnTo>
                  <a:pt x="12802" y="4139"/>
                </a:lnTo>
                <a:lnTo>
                  <a:pt x="8193" y="4139"/>
                </a:lnTo>
                <a:lnTo>
                  <a:pt x="6401" y="0"/>
                </a:lnTo>
                <a:lnTo>
                  <a:pt x="4811" y="3672"/>
                </a:lnTo>
                <a:lnTo>
                  <a:pt x="4814" y="3672"/>
                </a:lnTo>
                <a:lnTo>
                  <a:pt x="3882" y="7054"/>
                </a:lnTo>
                <a:lnTo>
                  <a:pt x="3887" y="7057"/>
                </a:lnTo>
                <a:lnTo>
                  <a:pt x="3848" y="7179"/>
                </a:lnTo>
                <a:lnTo>
                  <a:pt x="3810" y="7315"/>
                </a:lnTo>
                <a:lnTo>
                  <a:pt x="3805" y="7313"/>
                </a:lnTo>
                <a:lnTo>
                  <a:pt x="2515" y="11382"/>
                </a:lnTo>
                <a:lnTo>
                  <a:pt x="5676" y="9346"/>
                </a:lnTo>
                <a:lnTo>
                  <a:pt x="9594" y="6548"/>
                </a:lnTo>
                <a:close/>
                <a:moveTo>
                  <a:pt x="4196" y="4139"/>
                </a:moveTo>
                <a:lnTo>
                  <a:pt x="0" y="4139"/>
                </a:lnTo>
                <a:lnTo>
                  <a:pt x="3461" y="6738"/>
                </a:lnTo>
                <a:lnTo>
                  <a:pt x="4196" y="4139"/>
                </a:lnTo>
                <a:close/>
                <a:moveTo>
                  <a:pt x="6755" y="9120"/>
                </a:moveTo>
                <a:lnTo>
                  <a:pt x="10059" y="11382"/>
                </a:lnTo>
                <a:lnTo>
                  <a:pt x="9039" y="7523"/>
                </a:lnTo>
                <a:lnTo>
                  <a:pt x="6755" y="9120"/>
                </a:lnTo>
                <a:close/>
                <a:moveTo>
                  <a:pt x="6755" y="9120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200">
              <a:solidFill>
                <a:srgbClr val="000000"/>
              </a:solidFill>
            </a:endParaRPr>
          </a:p>
        </p:txBody>
      </p:sp>
      <p:sp>
        <p:nvSpPr>
          <p:cNvPr id="41" name="文本框 41">
            <a:extLst>
              <a:ext uri="{FF2B5EF4-FFF2-40B4-BE49-F238E27FC236}">
                <a16:creationId xmlns:a16="http://schemas.microsoft.com/office/drawing/2014/main" id="{06379F73-F10D-48B1-4FDD-E5F63B414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6692" y="1852513"/>
            <a:ext cx="248385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2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全量数据多副本</a:t>
            </a:r>
          </a:p>
        </p:txBody>
      </p:sp>
      <p:sp>
        <p:nvSpPr>
          <p:cNvPr id="42" name="椭圆 41">
            <a:extLst>
              <a:ext uri="{FF2B5EF4-FFF2-40B4-BE49-F238E27FC236}">
                <a16:creationId xmlns:a16="http://schemas.microsoft.com/office/drawing/2014/main" id="{4ECE013F-8D91-4A8C-E1A4-57C8DEB87869}"/>
              </a:ext>
            </a:extLst>
          </p:cNvPr>
          <p:cNvSpPr/>
          <p:nvPr/>
        </p:nvSpPr>
        <p:spPr bwMode="auto">
          <a:xfrm>
            <a:off x="6599238" y="1879600"/>
            <a:ext cx="317500" cy="320675"/>
          </a:xfrm>
          <a:prstGeom prst="ellipse">
            <a:avLst/>
          </a:prstGeom>
          <a:solidFill>
            <a:srgbClr val="6098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endParaRPr lang="zh-CN" altLang="en-US" sz="2200" noProof="1">
              <a:solidFill>
                <a:prstClr val="white"/>
              </a:solidFill>
            </a:endParaRPr>
          </a:p>
        </p:txBody>
      </p:sp>
      <p:sp>
        <p:nvSpPr>
          <p:cNvPr id="43" name="student-reading_73705">
            <a:extLst>
              <a:ext uri="{FF2B5EF4-FFF2-40B4-BE49-F238E27FC236}">
                <a16:creationId xmlns:a16="http://schemas.microsoft.com/office/drawing/2014/main" id="{5EF799E7-C2E1-8BE7-39B1-4C5682F4351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665946" y="1947163"/>
            <a:ext cx="183804" cy="164594"/>
          </a:xfrm>
          <a:custGeom>
            <a:avLst/>
            <a:gdLst>
              <a:gd name="T0" fmla="*/ 9594 w 12802"/>
              <a:gd name="T1" fmla="*/ 6548 h 11382"/>
              <a:gd name="T2" fmla="*/ 12802 w 12802"/>
              <a:gd name="T3" fmla="*/ 4139 h 11382"/>
              <a:gd name="T4" fmla="*/ 8193 w 12802"/>
              <a:gd name="T5" fmla="*/ 4139 h 11382"/>
              <a:gd name="T6" fmla="*/ 6401 w 12802"/>
              <a:gd name="T7" fmla="*/ 0 h 11382"/>
              <a:gd name="T8" fmla="*/ 4811 w 12802"/>
              <a:gd name="T9" fmla="*/ 3672 h 11382"/>
              <a:gd name="T10" fmla="*/ 4814 w 12802"/>
              <a:gd name="T11" fmla="*/ 3672 h 11382"/>
              <a:gd name="T12" fmla="*/ 3882 w 12802"/>
              <a:gd name="T13" fmla="*/ 7054 h 11382"/>
              <a:gd name="T14" fmla="*/ 3887 w 12802"/>
              <a:gd name="T15" fmla="*/ 7057 h 11382"/>
              <a:gd name="T16" fmla="*/ 3848 w 12802"/>
              <a:gd name="T17" fmla="*/ 7179 h 11382"/>
              <a:gd name="T18" fmla="*/ 3810 w 12802"/>
              <a:gd name="T19" fmla="*/ 7315 h 11382"/>
              <a:gd name="T20" fmla="*/ 3805 w 12802"/>
              <a:gd name="T21" fmla="*/ 7313 h 11382"/>
              <a:gd name="T22" fmla="*/ 2515 w 12802"/>
              <a:gd name="T23" fmla="*/ 11382 h 11382"/>
              <a:gd name="T24" fmla="*/ 5676 w 12802"/>
              <a:gd name="T25" fmla="*/ 9346 h 11382"/>
              <a:gd name="T26" fmla="*/ 9594 w 12802"/>
              <a:gd name="T27" fmla="*/ 6548 h 11382"/>
              <a:gd name="T28" fmla="*/ 4196 w 12802"/>
              <a:gd name="T29" fmla="*/ 4139 h 11382"/>
              <a:gd name="T30" fmla="*/ 0 w 12802"/>
              <a:gd name="T31" fmla="*/ 4139 h 11382"/>
              <a:gd name="T32" fmla="*/ 3461 w 12802"/>
              <a:gd name="T33" fmla="*/ 6738 h 11382"/>
              <a:gd name="T34" fmla="*/ 4196 w 12802"/>
              <a:gd name="T35" fmla="*/ 4139 h 11382"/>
              <a:gd name="T36" fmla="*/ 6755 w 12802"/>
              <a:gd name="T37" fmla="*/ 9120 h 11382"/>
              <a:gd name="T38" fmla="*/ 10059 w 12802"/>
              <a:gd name="T39" fmla="*/ 11382 h 11382"/>
              <a:gd name="T40" fmla="*/ 9039 w 12802"/>
              <a:gd name="T41" fmla="*/ 7523 h 11382"/>
              <a:gd name="T42" fmla="*/ 6755 w 12802"/>
              <a:gd name="T43" fmla="*/ 9120 h 11382"/>
              <a:gd name="T44" fmla="*/ 6755 w 12802"/>
              <a:gd name="T45" fmla="*/ 9120 h 1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802" h="11382">
                <a:moveTo>
                  <a:pt x="9594" y="6548"/>
                </a:moveTo>
                <a:lnTo>
                  <a:pt x="12802" y="4139"/>
                </a:lnTo>
                <a:lnTo>
                  <a:pt x="8193" y="4139"/>
                </a:lnTo>
                <a:lnTo>
                  <a:pt x="6401" y="0"/>
                </a:lnTo>
                <a:lnTo>
                  <a:pt x="4811" y="3672"/>
                </a:lnTo>
                <a:lnTo>
                  <a:pt x="4814" y="3672"/>
                </a:lnTo>
                <a:lnTo>
                  <a:pt x="3882" y="7054"/>
                </a:lnTo>
                <a:lnTo>
                  <a:pt x="3887" y="7057"/>
                </a:lnTo>
                <a:lnTo>
                  <a:pt x="3848" y="7179"/>
                </a:lnTo>
                <a:lnTo>
                  <a:pt x="3810" y="7315"/>
                </a:lnTo>
                <a:lnTo>
                  <a:pt x="3805" y="7313"/>
                </a:lnTo>
                <a:lnTo>
                  <a:pt x="2515" y="11382"/>
                </a:lnTo>
                <a:lnTo>
                  <a:pt x="5676" y="9346"/>
                </a:lnTo>
                <a:lnTo>
                  <a:pt x="9594" y="6548"/>
                </a:lnTo>
                <a:close/>
                <a:moveTo>
                  <a:pt x="4196" y="4139"/>
                </a:moveTo>
                <a:lnTo>
                  <a:pt x="0" y="4139"/>
                </a:lnTo>
                <a:lnTo>
                  <a:pt x="3461" y="6738"/>
                </a:lnTo>
                <a:lnTo>
                  <a:pt x="4196" y="4139"/>
                </a:lnTo>
                <a:close/>
                <a:moveTo>
                  <a:pt x="6755" y="9120"/>
                </a:moveTo>
                <a:lnTo>
                  <a:pt x="10059" y="11382"/>
                </a:lnTo>
                <a:lnTo>
                  <a:pt x="9039" y="7523"/>
                </a:lnTo>
                <a:lnTo>
                  <a:pt x="6755" y="9120"/>
                </a:lnTo>
                <a:close/>
                <a:moveTo>
                  <a:pt x="6755" y="9120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200">
              <a:solidFill>
                <a:srgbClr val="000000"/>
              </a:solidFill>
            </a:endParaRPr>
          </a:p>
        </p:txBody>
      </p:sp>
      <p:sp>
        <p:nvSpPr>
          <p:cNvPr id="45" name="文本框 35">
            <a:extLst>
              <a:ext uri="{FF2B5EF4-FFF2-40B4-BE49-F238E27FC236}">
                <a16:creationId xmlns:a16="http://schemas.microsoft.com/office/drawing/2014/main" id="{708AE446-6FFA-2C15-A18F-91316C79B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5266" y="2763638"/>
            <a:ext cx="239813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2200" b="1" dirty="0">
                <a:solidFill>
                  <a:srgbClr val="609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数据一致性保障</a:t>
            </a:r>
          </a:p>
        </p:txBody>
      </p:sp>
      <p:sp>
        <p:nvSpPr>
          <p:cNvPr id="46" name="椭圆 45">
            <a:extLst>
              <a:ext uri="{FF2B5EF4-FFF2-40B4-BE49-F238E27FC236}">
                <a16:creationId xmlns:a16="http://schemas.microsoft.com/office/drawing/2014/main" id="{9B4E836C-836D-9D70-7EA1-42BB0678BF49}"/>
              </a:ext>
            </a:extLst>
          </p:cNvPr>
          <p:cNvSpPr/>
          <p:nvPr/>
        </p:nvSpPr>
        <p:spPr bwMode="auto">
          <a:xfrm>
            <a:off x="6627813" y="2800350"/>
            <a:ext cx="317500" cy="320675"/>
          </a:xfrm>
          <a:prstGeom prst="ellipse">
            <a:avLst/>
          </a:prstGeom>
          <a:solidFill>
            <a:srgbClr val="60987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endParaRPr lang="zh-CN" altLang="en-US" sz="2200" noProof="1">
              <a:solidFill>
                <a:prstClr val="white"/>
              </a:solidFill>
            </a:endParaRPr>
          </a:p>
        </p:txBody>
      </p:sp>
      <p:sp>
        <p:nvSpPr>
          <p:cNvPr id="47" name="student-reading_73705">
            <a:extLst>
              <a:ext uri="{FF2B5EF4-FFF2-40B4-BE49-F238E27FC236}">
                <a16:creationId xmlns:a16="http://schemas.microsoft.com/office/drawing/2014/main" id="{ADA8784B-4E7E-F237-5E2A-F43094FDFE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694521" y="2867271"/>
            <a:ext cx="183804" cy="164594"/>
          </a:xfrm>
          <a:custGeom>
            <a:avLst/>
            <a:gdLst>
              <a:gd name="T0" fmla="*/ 9594 w 12802"/>
              <a:gd name="T1" fmla="*/ 6548 h 11382"/>
              <a:gd name="T2" fmla="*/ 12802 w 12802"/>
              <a:gd name="T3" fmla="*/ 4139 h 11382"/>
              <a:gd name="T4" fmla="*/ 8193 w 12802"/>
              <a:gd name="T5" fmla="*/ 4139 h 11382"/>
              <a:gd name="T6" fmla="*/ 6401 w 12802"/>
              <a:gd name="T7" fmla="*/ 0 h 11382"/>
              <a:gd name="T8" fmla="*/ 4811 w 12802"/>
              <a:gd name="T9" fmla="*/ 3672 h 11382"/>
              <a:gd name="T10" fmla="*/ 4814 w 12802"/>
              <a:gd name="T11" fmla="*/ 3672 h 11382"/>
              <a:gd name="T12" fmla="*/ 3882 w 12802"/>
              <a:gd name="T13" fmla="*/ 7054 h 11382"/>
              <a:gd name="T14" fmla="*/ 3887 w 12802"/>
              <a:gd name="T15" fmla="*/ 7057 h 11382"/>
              <a:gd name="T16" fmla="*/ 3848 w 12802"/>
              <a:gd name="T17" fmla="*/ 7179 h 11382"/>
              <a:gd name="T18" fmla="*/ 3810 w 12802"/>
              <a:gd name="T19" fmla="*/ 7315 h 11382"/>
              <a:gd name="T20" fmla="*/ 3805 w 12802"/>
              <a:gd name="T21" fmla="*/ 7313 h 11382"/>
              <a:gd name="T22" fmla="*/ 2515 w 12802"/>
              <a:gd name="T23" fmla="*/ 11382 h 11382"/>
              <a:gd name="T24" fmla="*/ 5676 w 12802"/>
              <a:gd name="T25" fmla="*/ 9346 h 11382"/>
              <a:gd name="T26" fmla="*/ 9594 w 12802"/>
              <a:gd name="T27" fmla="*/ 6548 h 11382"/>
              <a:gd name="T28" fmla="*/ 4196 w 12802"/>
              <a:gd name="T29" fmla="*/ 4139 h 11382"/>
              <a:gd name="T30" fmla="*/ 0 w 12802"/>
              <a:gd name="T31" fmla="*/ 4139 h 11382"/>
              <a:gd name="T32" fmla="*/ 3461 w 12802"/>
              <a:gd name="T33" fmla="*/ 6738 h 11382"/>
              <a:gd name="T34" fmla="*/ 4196 w 12802"/>
              <a:gd name="T35" fmla="*/ 4139 h 11382"/>
              <a:gd name="T36" fmla="*/ 6755 w 12802"/>
              <a:gd name="T37" fmla="*/ 9120 h 11382"/>
              <a:gd name="T38" fmla="*/ 10059 w 12802"/>
              <a:gd name="T39" fmla="*/ 11382 h 11382"/>
              <a:gd name="T40" fmla="*/ 9039 w 12802"/>
              <a:gd name="T41" fmla="*/ 7523 h 11382"/>
              <a:gd name="T42" fmla="*/ 6755 w 12802"/>
              <a:gd name="T43" fmla="*/ 9120 h 11382"/>
              <a:gd name="T44" fmla="*/ 6755 w 12802"/>
              <a:gd name="T45" fmla="*/ 9120 h 1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802" h="11382">
                <a:moveTo>
                  <a:pt x="9594" y="6548"/>
                </a:moveTo>
                <a:lnTo>
                  <a:pt x="12802" y="4139"/>
                </a:lnTo>
                <a:lnTo>
                  <a:pt x="8193" y="4139"/>
                </a:lnTo>
                <a:lnTo>
                  <a:pt x="6401" y="0"/>
                </a:lnTo>
                <a:lnTo>
                  <a:pt x="4811" y="3672"/>
                </a:lnTo>
                <a:lnTo>
                  <a:pt x="4814" y="3672"/>
                </a:lnTo>
                <a:lnTo>
                  <a:pt x="3882" y="7054"/>
                </a:lnTo>
                <a:lnTo>
                  <a:pt x="3887" y="7057"/>
                </a:lnTo>
                <a:lnTo>
                  <a:pt x="3848" y="7179"/>
                </a:lnTo>
                <a:lnTo>
                  <a:pt x="3810" y="7315"/>
                </a:lnTo>
                <a:lnTo>
                  <a:pt x="3805" y="7313"/>
                </a:lnTo>
                <a:lnTo>
                  <a:pt x="2515" y="11382"/>
                </a:lnTo>
                <a:lnTo>
                  <a:pt x="5676" y="9346"/>
                </a:lnTo>
                <a:lnTo>
                  <a:pt x="9594" y="6548"/>
                </a:lnTo>
                <a:close/>
                <a:moveTo>
                  <a:pt x="4196" y="4139"/>
                </a:moveTo>
                <a:lnTo>
                  <a:pt x="0" y="4139"/>
                </a:lnTo>
                <a:lnTo>
                  <a:pt x="3461" y="6738"/>
                </a:lnTo>
                <a:lnTo>
                  <a:pt x="4196" y="4139"/>
                </a:lnTo>
                <a:close/>
                <a:moveTo>
                  <a:pt x="6755" y="9120"/>
                </a:moveTo>
                <a:lnTo>
                  <a:pt x="10059" y="11382"/>
                </a:lnTo>
                <a:lnTo>
                  <a:pt x="9039" y="7523"/>
                </a:lnTo>
                <a:lnTo>
                  <a:pt x="6755" y="9120"/>
                </a:lnTo>
                <a:close/>
                <a:moveTo>
                  <a:pt x="6755" y="9120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570358"/>
      </p:ext>
    </p:extLst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7CBBB-E7B9-66A9-345E-8C48402FB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0BBB7D75-AAC7-A10A-8C68-3695328009E8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EF6923E9-8A40-1CDE-99B9-8ABD824C7769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路由策略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96A26B16-FAF0-01A4-4184-CCF0E81C91E1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57D4B42F-7FA0-9B79-2DAA-3F72D660324D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8532E9FA-5D1E-6AD0-4469-5E5B41E8339B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4CBF10A7-1270-256A-17D7-46DA56683FA1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59E75013-2A1F-1EA6-AA74-BC883C141803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" name="图片 38">
            <a:extLst>
              <a:ext uri="{FF2B5EF4-FFF2-40B4-BE49-F238E27FC236}">
                <a16:creationId xmlns:a16="http://schemas.microsoft.com/office/drawing/2014/main" id="{3D19B1F1-099E-0C5C-EB9F-F7A3F68D9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9" y="477296"/>
            <a:ext cx="4368481" cy="326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13">
            <a:extLst>
              <a:ext uri="{FF2B5EF4-FFF2-40B4-BE49-F238E27FC236}">
                <a16:creationId xmlns:a16="http://schemas.microsoft.com/office/drawing/2014/main" id="{BDB6FA3B-66CD-110C-74AA-7165BAD5D4C1}"/>
              </a:ext>
            </a:extLst>
          </p:cNvPr>
          <p:cNvGrpSpPr>
            <a:grpSpLocks/>
          </p:cNvGrpSpPr>
          <p:nvPr/>
        </p:nvGrpSpPr>
        <p:grpSpPr bwMode="auto">
          <a:xfrm>
            <a:off x="6027737" y="799778"/>
            <a:ext cx="3299143" cy="369332"/>
            <a:chOff x="8046987" y="823101"/>
            <a:chExt cx="3299117" cy="369149"/>
          </a:xfrm>
        </p:grpSpPr>
        <p:sp>
          <p:nvSpPr>
            <p:cNvPr id="5" name="文本框 16">
              <a:extLst>
                <a:ext uri="{FF2B5EF4-FFF2-40B4-BE49-F238E27FC236}">
                  <a16:creationId xmlns:a16="http://schemas.microsoft.com/office/drawing/2014/main" id="{814960F5-0A89-3C80-3370-E6AF2C9C47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62165" y="823101"/>
              <a:ext cx="2883939" cy="369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b="1" dirty="0">
                  <a:solidFill>
                    <a:srgbClr val="609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多层状态感知</a:t>
              </a:r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E3088100-487C-22DE-64DB-13D373473F7F}"/>
                </a:ext>
              </a:extLst>
            </p:cNvPr>
            <p:cNvSpPr/>
            <p:nvPr/>
          </p:nvSpPr>
          <p:spPr>
            <a:xfrm>
              <a:off x="8046987" y="848381"/>
              <a:ext cx="331784" cy="333210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  <p:sp>
          <p:nvSpPr>
            <p:cNvPr id="7" name="student-reading_73705">
              <a:extLst>
                <a:ext uri="{FF2B5EF4-FFF2-40B4-BE49-F238E27FC236}">
                  <a16:creationId xmlns:a16="http://schemas.microsoft.com/office/drawing/2014/main" id="{50C10560-22AE-874D-D361-4F52679264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7338" y="919172"/>
              <a:ext cx="191630" cy="170393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组合 19">
            <a:extLst>
              <a:ext uri="{FF2B5EF4-FFF2-40B4-BE49-F238E27FC236}">
                <a16:creationId xmlns:a16="http://schemas.microsoft.com/office/drawing/2014/main" id="{E28A8845-8A1E-75C8-EF40-74C6BA8A464E}"/>
              </a:ext>
            </a:extLst>
          </p:cNvPr>
          <p:cNvGrpSpPr>
            <a:grpSpLocks/>
          </p:cNvGrpSpPr>
          <p:nvPr/>
        </p:nvGrpSpPr>
        <p:grpSpPr bwMode="auto">
          <a:xfrm>
            <a:off x="6027739" y="1547388"/>
            <a:ext cx="3299141" cy="369332"/>
            <a:chOff x="8046987" y="2272488"/>
            <a:chExt cx="3299111" cy="369622"/>
          </a:xfrm>
        </p:grpSpPr>
        <p:sp>
          <p:nvSpPr>
            <p:cNvPr id="10" name="文本框 21">
              <a:extLst>
                <a:ext uri="{FF2B5EF4-FFF2-40B4-BE49-F238E27FC236}">
                  <a16:creationId xmlns:a16="http://schemas.microsoft.com/office/drawing/2014/main" id="{C229DF4F-6DD6-A744-8BA5-BBABBF212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62163" y="2272488"/>
              <a:ext cx="2883935" cy="369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b="1" dirty="0">
                  <a:solidFill>
                    <a:srgbClr val="609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灵活流量调配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721943E3-F2FD-A966-A6A2-D0ECC7FD1F6E}"/>
                </a:ext>
              </a:extLst>
            </p:cNvPr>
            <p:cNvSpPr/>
            <p:nvPr/>
          </p:nvSpPr>
          <p:spPr>
            <a:xfrm>
              <a:off x="8046987" y="2299496"/>
              <a:ext cx="331784" cy="33363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  <p:sp>
          <p:nvSpPr>
            <p:cNvPr id="12" name="student-reading_73705">
              <a:extLst>
                <a:ext uri="{FF2B5EF4-FFF2-40B4-BE49-F238E27FC236}">
                  <a16:creationId xmlns:a16="http://schemas.microsoft.com/office/drawing/2014/main" id="{D82A1AFB-2E5B-8772-7BBA-33973E3019A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7338" y="2370473"/>
              <a:ext cx="191630" cy="170393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3" name="组合 25">
            <a:extLst>
              <a:ext uri="{FF2B5EF4-FFF2-40B4-BE49-F238E27FC236}">
                <a16:creationId xmlns:a16="http://schemas.microsoft.com/office/drawing/2014/main" id="{2CB263FD-4C95-59A3-8685-9B2F1FDDB4E0}"/>
              </a:ext>
            </a:extLst>
          </p:cNvPr>
          <p:cNvGrpSpPr>
            <a:grpSpLocks/>
          </p:cNvGrpSpPr>
          <p:nvPr/>
        </p:nvGrpSpPr>
        <p:grpSpPr bwMode="auto">
          <a:xfrm>
            <a:off x="6027739" y="2213181"/>
            <a:ext cx="3299141" cy="369888"/>
            <a:chOff x="8046987" y="3752288"/>
            <a:chExt cx="3299111" cy="369802"/>
          </a:xfrm>
        </p:grpSpPr>
        <p:sp>
          <p:nvSpPr>
            <p:cNvPr id="15" name="文本框 27">
              <a:extLst>
                <a:ext uri="{FF2B5EF4-FFF2-40B4-BE49-F238E27FC236}">
                  <a16:creationId xmlns:a16="http://schemas.microsoft.com/office/drawing/2014/main" id="{4B09FF7A-D78E-13B2-CC69-8C9C0E52DE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62164" y="3752288"/>
              <a:ext cx="2883934" cy="36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b="1" dirty="0">
                  <a:solidFill>
                    <a:srgbClr val="609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无损切换保障</a:t>
              </a: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244C183A-FE96-9B90-A033-80F95E4863F0}"/>
                </a:ext>
              </a:extLst>
            </p:cNvPr>
            <p:cNvSpPr/>
            <p:nvPr/>
          </p:nvSpPr>
          <p:spPr>
            <a:xfrm>
              <a:off x="8046987" y="3788793"/>
              <a:ext cx="331784" cy="333297"/>
            </a:xfrm>
            <a:prstGeom prst="ellipse">
              <a:avLst/>
            </a:prstGeom>
            <a:solidFill>
              <a:srgbClr val="609875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  <p:sp>
          <p:nvSpPr>
            <p:cNvPr id="17" name="student-reading_73705">
              <a:extLst>
                <a:ext uri="{FF2B5EF4-FFF2-40B4-BE49-F238E27FC236}">
                  <a16:creationId xmlns:a16="http://schemas.microsoft.com/office/drawing/2014/main" id="{BF802180-68B4-45E2-8205-64540D4FE51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7338" y="3859570"/>
              <a:ext cx="191630" cy="170393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8" name="组合 32">
            <a:extLst>
              <a:ext uri="{FF2B5EF4-FFF2-40B4-BE49-F238E27FC236}">
                <a16:creationId xmlns:a16="http://schemas.microsoft.com/office/drawing/2014/main" id="{BAC1A435-2DFA-D13D-4947-CD39F0B83314}"/>
              </a:ext>
            </a:extLst>
          </p:cNvPr>
          <p:cNvGrpSpPr>
            <a:grpSpLocks/>
          </p:cNvGrpSpPr>
          <p:nvPr/>
        </p:nvGrpSpPr>
        <p:grpSpPr bwMode="auto">
          <a:xfrm>
            <a:off x="6027739" y="2974864"/>
            <a:ext cx="3299140" cy="369332"/>
            <a:chOff x="8046987" y="4909378"/>
            <a:chExt cx="3299110" cy="369455"/>
          </a:xfrm>
        </p:grpSpPr>
        <p:grpSp>
          <p:nvGrpSpPr>
            <p:cNvPr id="19" name="组合 33">
              <a:extLst>
                <a:ext uri="{FF2B5EF4-FFF2-40B4-BE49-F238E27FC236}">
                  <a16:creationId xmlns:a16="http://schemas.microsoft.com/office/drawing/2014/main" id="{91731F9E-11AC-BDAA-E626-4AFBCC16C27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046987" y="4909378"/>
              <a:ext cx="3299110" cy="369455"/>
              <a:chOff x="8046987" y="4909378"/>
              <a:chExt cx="3299110" cy="369455"/>
            </a:xfrm>
          </p:grpSpPr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id="{312C034E-8FC9-8634-FAB9-E0912A39AD81}"/>
                  </a:ext>
                </a:extLst>
              </p:cNvPr>
              <p:cNvSpPr/>
              <p:nvPr/>
            </p:nvSpPr>
            <p:spPr>
              <a:xfrm>
                <a:off x="8046987" y="4936374"/>
                <a:ext cx="331784" cy="333486"/>
              </a:xfrm>
              <a:prstGeom prst="ellipse">
                <a:avLst/>
              </a:prstGeom>
              <a:solidFill>
                <a:srgbClr val="609875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/>
                <a:endParaRPr lang="zh-CN" altLang="en-US" noProof="1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文本框 37">
                <a:extLst>
                  <a:ext uri="{FF2B5EF4-FFF2-40B4-BE49-F238E27FC236}">
                    <a16:creationId xmlns:a16="http://schemas.microsoft.com/office/drawing/2014/main" id="{F65D1D79-D553-3B92-9578-A2DF2A3EA16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504395" y="4909378"/>
                <a:ext cx="2841702" cy="3694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zh-CN" altLang="en-US" b="1" dirty="0">
                    <a:solidFill>
                      <a:srgbClr val="60987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无感升级切换</a:t>
                </a:r>
              </a:p>
            </p:txBody>
          </p:sp>
        </p:grpSp>
        <p:sp>
          <p:nvSpPr>
            <p:cNvPr id="20" name="student-reading_73705">
              <a:extLst>
                <a:ext uri="{FF2B5EF4-FFF2-40B4-BE49-F238E27FC236}">
                  <a16:creationId xmlns:a16="http://schemas.microsoft.com/office/drawing/2014/main" id="{08475FBD-2EA2-2C50-DC14-BCBDA2F82B4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7338" y="5007137"/>
              <a:ext cx="191630" cy="170393"/>
            </a:xfrm>
            <a:custGeom>
              <a:avLst/>
              <a:gdLst>
                <a:gd name="T0" fmla="*/ 9594 w 12802"/>
                <a:gd name="T1" fmla="*/ 6548 h 11382"/>
                <a:gd name="T2" fmla="*/ 12802 w 12802"/>
                <a:gd name="T3" fmla="*/ 4139 h 11382"/>
                <a:gd name="T4" fmla="*/ 8193 w 12802"/>
                <a:gd name="T5" fmla="*/ 4139 h 11382"/>
                <a:gd name="T6" fmla="*/ 6401 w 12802"/>
                <a:gd name="T7" fmla="*/ 0 h 11382"/>
                <a:gd name="T8" fmla="*/ 4811 w 12802"/>
                <a:gd name="T9" fmla="*/ 3672 h 11382"/>
                <a:gd name="T10" fmla="*/ 4814 w 12802"/>
                <a:gd name="T11" fmla="*/ 3672 h 11382"/>
                <a:gd name="T12" fmla="*/ 3882 w 12802"/>
                <a:gd name="T13" fmla="*/ 7054 h 11382"/>
                <a:gd name="T14" fmla="*/ 3887 w 12802"/>
                <a:gd name="T15" fmla="*/ 7057 h 11382"/>
                <a:gd name="T16" fmla="*/ 3848 w 12802"/>
                <a:gd name="T17" fmla="*/ 7179 h 11382"/>
                <a:gd name="T18" fmla="*/ 3810 w 12802"/>
                <a:gd name="T19" fmla="*/ 7315 h 11382"/>
                <a:gd name="T20" fmla="*/ 3805 w 12802"/>
                <a:gd name="T21" fmla="*/ 7313 h 11382"/>
                <a:gd name="T22" fmla="*/ 2515 w 12802"/>
                <a:gd name="T23" fmla="*/ 11382 h 11382"/>
                <a:gd name="T24" fmla="*/ 5676 w 12802"/>
                <a:gd name="T25" fmla="*/ 9346 h 11382"/>
                <a:gd name="T26" fmla="*/ 9594 w 12802"/>
                <a:gd name="T27" fmla="*/ 6548 h 11382"/>
                <a:gd name="T28" fmla="*/ 4196 w 12802"/>
                <a:gd name="T29" fmla="*/ 4139 h 11382"/>
                <a:gd name="T30" fmla="*/ 0 w 12802"/>
                <a:gd name="T31" fmla="*/ 4139 h 11382"/>
                <a:gd name="T32" fmla="*/ 3461 w 12802"/>
                <a:gd name="T33" fmla="*/ 6738 h 11382"/>
                <a:gd name="T34" fmla="*/ 4196 w 12802"/>
                <a:gd name="T35" fmla="*/ 4139 h 11382"/>
                <a:gd name="T36" fmla="*/ 6755 w 12802"/>
                <a:gd name="T37" fmla="*/ 9120 h 11382"/>
                <a:gd name="T38" fmla="*/ 10059 w 12802"/>
                <a:gd name="T39" fmla="*/ 11382 h 11382"/>
                <a:gd name="T40" fmla="*/ 9039 w 12802"/>
                <a:gd name="T41" fmla="*/ 7523 h 11382"/>
                <a:gd name="T42" fmla="*/ 6755 w 12802"/>
                <a:gd name="T43" fmla="*/ 9120 h 11382"/>
                <a:gd name="T44" fmla="*/ 6755 w 12802"/>
                <a:gd name="T45" fmla="*/ 9120 h 1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02" h="11382">
                  <a:moveTo>
                    <a:pt x="9594" y="6548"/>
                  </a:moveTo>
                  <a:lnTo>
                    <a:pt x="12802" y="4139"/>
                  </a:lnTo>
                  <a:lnTo>
                    <a:pt x="8193" y="4139"/>
                  </a:lnTo>
                  <a:lnTo>
                    <a:pt x="6401" y="0"/>
                  </a:lnTo>
                  <a:lnTo>
                    <a:pt x="4811" y="3672"/>
                  </a:lnTo>
                  <a:lnTo>
                    <a:pt x="4814" y="3672"/>
                  </a:lnTo>
                  <a:lnTo>
                    <a:pt x="3882" y="7054"/>
                  </a:lnTo>
                  <a:lnTo>
                    <a:pt x="3887" y="7057"/>
                  </a:lnTo>
                  <a:lnTo>
                    <a:pt x="3848" y="7179"/>
                  </a:lnTo>
                  <a:lnTo>
                    <a:pt x="3810" y="7315"/>
                  </a:lnTo>
                  <a:lnTo>
                    <a:pt x="3805" y="7313"/>
                  </a:lnTo>
                  <a:lnTo>
                    <a:pt x="2515" y="11382"/>
                  </a:lnTo>
                  <a:lnTo>
                    <a:pt x="5676" y="9346"/>
                  </a:lnTo>
                  <a:lnTo>
                    <a:pt x="9594" y="6548"/>
                  </a:lnTo>
                  <a:close/>
                  <a:moveTo>
                    <a:pt x="4196" y="4139"/>
                  </a:moveTo>
                  <a:lnTo>
                    <a:pt x="0" y="4139"/>
                  </a:lnTo>
                  <a:lnTo>
                    <a:pt x="3461" y="6738"/>
                  </a:lnTo>
                  <a:lnTo>
                    <a:pt x="4196" y="4139"/>
                  </a:lnTo>
                  <a:close/>
                  <a:moveTo>
                    <a:pt x="6755" y="9120"/>
                  </a:moveTo>
                  <a:lnTo>
                    <a:pt x="10059" y="11382"/>
                  </a:lnTo>
                  <a:lnTo>
                    <a:pt x="9039" y="7523"/>
                  </a:lnTo>
                  <a:lnTo>
                    <a:pt x="6755" y="9120"/>
                  </a:lnTo>
                  <a:close/>
                  <a:moveTo>
                    <a:pt x="6755" y="9120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9074898"/>
      </p:ext>
    </p:extLst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A8772-9C6A-1600-CB97-0938968E7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 descr="/private/var/folders/11/fcdzdxwj6cs7svzhnclzqtz40000gn/T/com.kingsoft.wpsoffice.mac/picturecompress_20240520160505/output_8.jpgoutput_8">
            <a:extLst>
              <a:ext uri="{FF2B5EF4-FFF2-40B4-BE49-F238E27FC236}">
                <a16:creationId xmlns:a16="http://schemas.microsoft.com/office/drawing/2014/main" id="{71432633-3C34-B636-4B0E-8D9FB9E4488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-1"/>
            <a:ext cx="9677399" cy="3973513"/>
          </a:xfrm>
          <a:prstGeom prst="rect">
            <a:avLst/>
          </a:prstGeom>
        </p:spPr>
      </p:pic>
      <p:sp>
        <p:nvSpPr>
          <p:cNvPr id="69" name="平行四边形 68">
            <a:extLst>
              <a:ext uri="{FF2B5EF4-FFF2-40B4-BE49-F238E27FC236}">
                <a16:creationId xmlns:a16="http://schemas.microsoft.com/office/drawing/2014/main" id="{F5B42CF8-A849-F185-0D10-75258779F48B}"/>
              </a:ext>
            </a:extLst>
          </p:cNvPr>
          <p:cNvSpPr/>
          <p:nvPr/>
        </p:nvSpPr>
        <p:spPr>
          <a:xfrm rot="5400000">
            <a:off x="4264932" y="-3192718"/>
            <a:ext cx="1147536" cy="9677400"/>
          </a:xfrm>
          <a:prstGeom prst="parallelogram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>
              <a:cs typeface="字魂59号-创粗黑" pitchFamily="2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59867468-DDBB-3626-3792-7CD364BB6B1C}"/>
              </a:ext>
            </a:extLst>
          </p:cNvPr>
          <p:cNvGrpSpPr/>
          <p:nvPr/>
        </p:nvGrpSpPr>
        <p:grpSpPr>
          <a:xfrm>
            <a:off x="3534410" y="1555873"/>
            <a:ext cx="2517289" cy="452839"/>
            <a:chOff x="6055" y="4229"/>
            <a:chExt cx="6842" cy="123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77DBD5BA-52F7-4269-870D-5B32B735FE97}"/>
                </a:ext>
              </a:extLst>
            </p:cNvPr>
            <p:cNvSpPr/>
            <p:nvPr/>
          </p:nvSpPr>
          <p:spPr>
            <a:xfrm>
              <a:off x="6055" y="4229"/>
              <a:ext cx="6842" cy="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kern="0" spc="58" dirty="0">
                  <a:ln w="0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Han Sans CN" panose="020B0400000000000000" charset="-122"/>
                  <a:ea typeface="Source Han Sans CN Regular" panose="020B0400000000000000" charset="-122"/>
                  <a:cs typeface="字魂59号-创粗黑" pitchFamily="2" charset="-122"/>
                  <a:sym typeface="Arial" panose="020B0604020202020204" pitchFamily="34" charset="0"/>
                </a:rPr>
                <a:t>技 术 转 型 及 发 展</a:t>
              </a:r>
              <a:endParaRPr lang="zh-CN" altLang="en-US" sz="2000" kern="0" spc="58" dirty="0">
                <a:ln w="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Source Han Sans CN" panose="020B0400000000000000" charset="-122"/>
                <a:ea typeface="Source Han Sans CN Regular" panose="020B0400000000000000" charset="-122"/>
                <a:cs typeface="字魂59号-创粗黑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8D7C60C3-6012-DEF4-EAB3-7BFE8EC3BEAB}"/>
                </a:ext>
              </a:extLst>
            </p:cNvPr>
            <p:cNvSpPr/>
            <p:nvPr/>
          </p:nvSpPr>
          <p:spPr>
            <a:xfrm>
              <a:off x="8851" y="5403"/>
              <a:ext cx="1304" cy="57"/>
            </a:xfrm>
            <a:prstGeom prst="rect">
              <a:avLst/>
            </a:prstGeom>
            <a:gradFill>
              <a:gsLst>
                <a:gs pos="0">
                  <a:schemeClr val="accent3"/>
                </a:gs>
                <a:gs pos="87000">
                  <a:schemeClr val="accent4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47"/>
            </a:p>
          </p:txBody>
        </p:sp>
      </p:grpSp>
      <p:pic>
        <p:nvPicPr>
          <p:cNvPr id="2" name="图片 22" descr="企业内部管理">
            <a:extLst>
              <a:ext uri="{FF2B5EF4-FFF2-40B4-BE49-F238E27FC236}">
                <a16:creationId xmlns:a16="http://schemas.microsoft.com/office/drawing/2014/main" id="{4C8045D9-5617-AEC5-21E9-42FF5E0722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13672" y="1153009"/>
            <a:ext cx="476374" cy="3712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347421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D5DBC-912D-70BC-D823-3952133AE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D4871CB5-F89E-E15F-70C0-DF1DA62E518C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6AF48DD7-92A4-E622-2107-F66D891C087E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新机房建设及两地三中心布局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38D30A43-B539-D9FC-2455-83B78B3C8F39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974C370E-97A4-0FB0-EFD5-C2E023E2AFE6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B15B21CE-580B-E023-FB9F-D2FB946EF520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EA087725-60F1-F76C-CEAA-4E874645E3FE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E1FD3013-786D-59B2-7BFF-9FB2AE1DEC3D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A760FC2A-A027-3657-FE67-05A8A932A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97" y="621853"/>
            <a:ext cx="4881164" cy="317978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454365B7-9426-5F32-9833-F12B181AC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9702" y="183060"/>
            <a:ext cx="2896887" cy="3679536"/>
          </a:xfrm>
          <a:prstGeom prst="rect">
            <a:avLst/>
          </a:prstGeom>
        </p:spPr>
      </p:pic>
      <p:sp>
        <p:nvSpPr>
          <p:cNvPr id="13" name="箭头: 左 12">
            <a:extLst>
              <a:ext uri="{FF2B5EF4-FFF2-40B4-BE49-F238E27FC236}">
                <a16:creationId xmlns:a16="http://schemas.microsoft.com/office/drawing/2014/main" id="{8D8978D9-8838-404E-9225-C10C67529A89}"/>
              </a:ext>
            </a:extLst>
          </p:cNvPr>
          <p:cNvSpPr/>
          <p:nvPr/>
        </p:nvSpPr>
        <p:spPr>
          <a:xfrm>
            <a:off x="5543550" y="1943100"/>
            <a:ext cx="668655" cy="554355"/>
          </a:xfrm>
          <a:prstGeom prst="leftArrow">
            <a:avLst/>
          </a:prstGeom>
          <a:solidFill>
            <a:srgbClr val="7DBC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355268"/>
      </p:ext>
    </p:extLst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DD0B7-10C8-8626-4F75-6E499D184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0FF267C2-E26D-9AFF-E9D2-EFEF6FEF6190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EFAC4536-8491-6EE6-7644-17BAE5CF270D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农信云工程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D131344F-6EEB-AA95-BC9B-C6989E773272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6F748151-661C-6090-DD7A-95077E8EE4CE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77F096B0-2451-307D-2393-1D02E3EE143B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2AF0DD1D-99F4-BB41-92DD-0C646B502E34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AC01BB84-E73C-483D-D3AA-2DA49EE564FF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id="{8115CF41-06A5-5193-1890-B7CFDEE81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074" y="669938"/>
            <a:ext cx="4581978" cy="274763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4160246-E3B5-C298-1B18-A9250D02D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9552" y="335152"/>
            <a:ext cx="4708603" cy="3450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78887"/>
      </p:ext>
    </p:extLst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F94D3-9C6D-990E-CE60-13CE33D62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F6892A75-95BC-B241-4080-C4B293FD50DB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140DE3C4-E400-7C25-8822-3297C7C645E6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AKTD</a:t>
              </a: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及架构转型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D3FC38FB-7438-0383-8014-10541F80B76F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89B151CE-FE00-7677-645C-26D2F1BF09BC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DB877648-9D4E-6939-9F56-4E48AF91EDE7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64958D5F-7930-F3D0-2B7D-29C0E03DC902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6C287147-5A40-7829-5E39-D981CD6E76CE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id="{EDCE807B-7596-34EE-9261-2FC861A8A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71" y="621853"/>
            <a:ext cx="4616886" cy="32854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6A30C73-B5A3-4A82-149B-7E11B7C74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5818" y="308558"/>
            <a:ext cx="4088222" cy="357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75741"/>
      </p:ext>
    </p:extLst>
  </p:cSld>
  <p:clrMapOvr>
    <a:masterClrMapping/>
  </p:clrMapOvr>
  <p:transition spd="slow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DCB5342-3A52-0CE5-CE49-20CC3ED92711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B91AFC7F-4F78-4ED1-1652-0A918FAFDF72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四位一体，统筹推进</a:t>
              </a: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A2C3BAF9-F1A6-B7B3-63EF-8EB25EB379FC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5" name="矩形: 圆角 5">
                <a:extLst>
                  <a:ext uri="{FF2B5EF4-FFF2-40B4-BE49-F238E27FC236}">
                    <a16:creationId xmlns:a16="http://schemas.microsoft.com/office/drawing/2014/main" id="{A4B3EAE0-9184-E9E6-8BC2-A8BC76005985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矩形: 圆角 6">
                <a:extLst>
                  <a:ext uri="{FF2B5EF4-FFF2-40B4-BE49-F238E27FC236}">
                    <a16:creationId xmlns:a16="http://schemas.microsoft.com/office/drawing/2014/main" id="{AB6BBD63-ECE7-8D28-EE63-0A04024135D9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7" name="矩形: 圆角 7">
                <a:extLst>
                  <a:ext uri="{FF2B5EF4-FFF2-40B4-BE49-F238E27FC236}">
                    <a16:creationId xmlns:a16="http://schemas.microsoft.com/office/drawing/2014/main" id="{100774FE-B0EF-0634-6DD2-115EA0B651B6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8" name="矩形: 圆角 8">
                <a:extLst>
                  <a:ext uri="{FF2B5EF4-FFF2-40B4-BE49-F238E27FC236}">
                    <a16:creationId xmlns:a16="http://schemas.microsoft.com/office/drawing/2014/main" id="{EDAB7C4F-F318-8CBF-7A0C-A74DA5A08DAB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38AFEE6D-69D6-C0A0-01EB-80AABCCCB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051" y="781766"/>
            <a:ext cx="4461649" cy="2799298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2E5DFC5C-62BA-FFD6-FCC1-B5E0F669F24D}"/>
              </a:ext>
            </a:extLst>
          </p:cNvPr>
          <p:cNvSpPr txBox="1"/>
          <p:nvPr/>
        </p:nvSpPr>
        <p:spPr>
          <a:xfrm>
            <a:off x="5328546" y="857250"/>
            <a:ext cx="364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统筹规划、分类推进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843EC3B-59E2-1494-86F1-78C9DF05E7A1}"/>
              </a:ext>
            </a:extLst>
          </p:cNvPr>
          <p:cNvSpPr txBox="1"/>
          <p:nvPr/>
        </p:nvSpPr>
        <p:spPr>
          <a:xfrm>
            <a:off x="5328546" y="1558575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齐头并进、相互衔接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811112A9-BB42-41B0-4265-E1B3269AD673}"/>
              </a:ext>
            </a:extLst>
          </p:cNvPr>
          <p:cNvSpPr txBox="1"/>
          <p:nvPr/>
        </p:nvSpPr>
        <p:spPr>
          <a:xfrm>
            <a:off x="5328546" y="2259900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试点先行、以点带面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11B0C09-734E-8EA7-35D3-168F190D11D4}"/>
              </a:ext>
            </a:extLst>
          </p:cNvPr>
          <p:cNvSpPr txBox="1"/>
          <p:nvPr/>
        </p:nvSpPr>
        <p:spPr>
          <a:xfrm>
            <a:off x="5328546" y="2961226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平滑过渡、平稳安全</a:t>
            </a:r>
          </a:p>
        </p:txBody>
      </p:sp>
    </p:spTree>
    <p:extLst>
      <p:ext uri="{BB962C8B-B14F-4D97-AF65-F5344CB8AC3E}">
        <p14:creationId xmlns:p14="http://schemas.microsoft.com/office/powerpoint/2010/main" val="2103357298"/>
      </p:ext>
    </p:extLst>
  </p:cSld>
  <p:clrMapOvr>
    <a:masterClrMapping/>
  </p:clrMapOvr>
  <p:transition spd="slow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B38AD-6AFA-61AC-67C3-75CB52B73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4725691F-5C21-5081-5E4B-9FA05AF8EB33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5BB9B13B-14C0-C2AF-D684-5B04A1998B37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四位一体，统筹推进</a:t>
              </a: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E6091625-A45B-E995-7B2C-DEDA914F706B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5" name="矩形: 圆角 5">
                <a:extLst>
                  <a:ext uri="{FF2B5EF4-FFF2-40B4-BE49-F238E27FC236}">
                    <a16:creationId xmlns:a16="http://schemas.microsoft.com/office/drawing/2014/main" id="{849A16F6-E26A-9E62-0AB6-5383489F6EF5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矩形: 圆角 6">
                <a:extLst>
                  <a:ext uri="{FF2B5EF4-FFF2-40B4-BE49-F238E27FC236}">
                    <a16:creationId xmlns:a16="http://schemas.microsoft.com/office/drawing/2014/main" id="{980145D6-3448-094F-B0D4-A452E8F2229B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7" name="矩形: 圆角 7">
                <a:extLst>
                  <a:ext uri="{FF2B5EF4-FFF2-40B4-BE49-F238E27FC236}">
                    <a16:creationId xmlns:a16="http://schemas.microsoft.com/office/drawing/2014/main" id="{E30E7C79-D171-224C-B13C-79CB3B3D7862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8" name="矩形: 圆角 8">
                <a:extLst>
                  <a:ext uri="{FF2B5EF4-FFF2-40B4-BE49-F238E27FC236}">
                    <a16:creationId xmlns:a16="http://schemas.microsoft.com/office/drawing/2014/main" id="{B537658F-BCD5-6CE2-A8FD-1E8E36BB68F5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id="{AA0418E3-A27A-13D2-A018-B2753B669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5415" y="298729"/>
            <a:ext cx="5378540" cy="127517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166B9F0A-0125-29F4-1C11-E38C1A0DF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415" y="1651847"/>
            <a:ext cx="5309960" cy="1060956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0EA0E802-BDAC-42F8-82CF-58BAA65A6D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5415" y="2799509"/>
            <a:ext cx="5309952" cy="1060956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id="{41205F84-20C5-5037-5DDE-8655264BEA8C}"/>
              </a:ext>
            </a:extLst>
          </p:cNvPr>
          <p:cNvSpPr txBox="1"/>
          <p:nvPr/>
        </p:nvSpPr>
        <p:spPr>
          <a:xfrm>
            <a:off x="620450" y="872636"/>
            <a:ext cx="2115276" cy="2465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di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2000" dirty="0">
                <a:solidFill>
                  <a:schemeClr val="accent2">
                    <a:lumMod val="50000"/>
                  </a:schemeClr>
                </a:solidFill>
                <a:latin typeface="Consolas" panose="020B0609020204030204" pitchFamily="49" charset="0"/>
                <a:ea typeface="微软雅黑" panose="020B0503020204020204" pitchFamily="34" charset="-122"/>
              </a:rPr>
              <a:t>应用系统</a:t>
            </a:r>
            <a:endParaRPr lang="en-US" altLang="zh-CN" sz="2000" dirty="0">
              <a:solidFill>
                <a:schemeClr val="accent2">
                  <a:lumMod val="50000"/>
                </a:schemeClr>
              </a:solidFill>
              <a:latin typeface="Consolas" panose="020B0609020204030204" pitchFamily="49" charset="0"/>
              <a:ea typeface="微软雅黑" panose="020B0503020204020204" pitchFamily="34" charset="-122"/>
            </a:endParaRPr>
          </a:p>
          <a:p>
            <a:pPr marL="342900" indent="-342900" algn="di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2000" dirty="0">
                <a:solidFill>
                  <a:schemeClr val="accent2">
                    <a:lumMod val="50000"/>
                  </a:schemeClr>
                </a:solidFill>
                <a:latin typeface="Consolas" panose="020B0609020204030204" pitchFamily="49" charset="0"/>
                <a:ea typeface="微软雅黑" panose="020B0503020204020204" pitchFamily="34" charset="-122"/>
              </a:rPr>
              <a:t>运行中心</a:t>
            </a:r>
            <a:endParaRPr lang="en-US" altLang="zh-CN" sz="2000" dirty="0">
              <a:solidFill>
                <a:schemeClr val="accent2">
                  <a:lumMod val="50000"/>
                </a:schemeClr>
              </a:solidFill>
              <a:latin typeface="Consolas" panose="020B0609020204030204" pitchFamily="49" charset="0"/>
              <a:ea typeface="微软雅黑" panose="020B0503020204020204" pitchFamily="34" charset="-122"/>
            </a:endParaRPr>
          </a:p>
          <a:p>
            <a:pPr marL="342900" indent="-342900" algn="di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zh-CN" sz="2000" dirty="0">
                <a:solidFill>
                  <a:schemeClr val="accent2">
                    <a:lumMod val="50000"/>
                  </a:schemeClr>
                </a:solidFill>
                <a:latin typeface="Consolas" panose="020B0609020204030204" pitchFamily="49" charset="0"/>
                <a:ea typeface="微软雅黑" panose="020B0503020204020204" pitchFamily="34" charset="-122"/>
              </a:rPr>
              <a:t>AKTD</a:t>
            </a:r>
            <a:r>
              <a:rPr lang="zh-CN" altLang="en-US" sz="2000" dirty="0">
                <a:solidFill>
                  <a:schemeClr val="accent2">
                    <a:lumMod val="50000"/>
                  </a:schemeClr>
                </a:solidFill>
                <a:latin typeface="Consolas" panose="020B0609020204030204" pitchFamily="49" charset="0"/>
                <a:ea typeface="微软雅黑" panose="020B0503020204020204" pitchFamily="34" charset="-122"/>
              </a:rPr>
              <a:t>状态</a:t>
            </a:r>
            <a:endParaRPr lang="en-US" altLang="zh-CN" sz="2000" dirty="0">
              <a:solidFill>
                <a:schemeClr val="accent2">
                  <a:lumMod val="50000"/>
                </a:schemeClr>
              </a:solidFill>
              <a:latin typeface="Consolas" panose="020B0609020204030204" pitchFamily="49" charset="0"/>
              <a:ea typeface="微软雅黑" panose="020B0503020204020204" pitchFamily="34" charset="-122"/>
            </a:endParaRPr>
          </a:p>
          <a:p>
            <a:pPr marL="342900" indent="-342900" algn="di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2000" dirty="0">
                <a:solidFill>
                  <a:schemeClr val="accent2">
                    <a:lumMod val="50000"/>
                  </a:schemeClr>
                </a:solidFill>
                <a:latin typeface="Consolas" panose="020B0609020204030204" pitchFamily="49" charset="0"/>
                <a:ea typeface="微软雅黑" panose="020B0503020204020204" pitchFamily="34" charset="-122"/>
              </a:rPr>
              <a:t>上云状态</a:t>
            </a:r>
          </a:p>
        </p:txBody>
      </p:sp>
    </p:spTree>
    <p:extLst>
      <p:ext uri="{BB962C8B-B14F-4D97-AF65-F5344CB8AC3E}">
        <p14:creationId xmlns:p14="http://schemas.microsoft.com/office/powerpoint/2010/main" val="1690109618"/>
      </p:ext>
    </p:extLst>
  </p:cSld>
  <p:clrMapOvr>
    <a:masterClrMapping/>
  </p:clrMapOvr>
  <p:transition spd="slow"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A8D00-3471-54FD-4272-45B9ABD30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59373705-C2F6-2AE6-C7D0-0B485D8F9308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30FDE0A6-8EEB-7CFD-5AF0-F5F6E9201BC8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农信银支付清算系统新形态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3A61598D-7F32-39BB-826B-F9A66D8D2538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C1A87EB4-441F-035C-9D39-F71C6FBB92B6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680ED949-92EA-6AB5-F7D8-E61977E06884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68D028A6-8AFB-3225-1C84-D8017CB436EF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4723D541-466B-974D-3ADA-8CA7106A7885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B48EB116-E705-C522-FCCA-2AD1194ED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602" y="673777"/>
            <a:ext cx="3420205" cy="286429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C1FD1BA-6E7E-D5D1-6E40-70D9A54B61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300" y="673777"/>
            <a:ext cx="4903527" cy="319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61993"/>
      </p:ext>
    </p:extLst>
  </p:cSld>
  <p:clrMapOvr>
    <a:masterClrMapping/>
  </p:clrMapOvr>
  <p:transition spd="slow"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BC80C-5EC1-7CD6-FAE2-371756C5D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id="{B3EE6EC8-EB70-7A03-F816-CD9D7B8BAB14}"/>
              </a:ext>
            </a:extLst>
          </p:cNvPr>
          <p:cNvGrpSpPr/>
          <p:nvPr/>
        </p:nvGrpSpPr>
        <p:grpSpPr>
          <a:xfrm>
            <a:off x="474171" y="183060"/>
            <a:ext cx="3590292" cy="338554"/>
            <a:chOff x="371475" y="315946"/>
            <a:chExt cx="6196589" cy="584317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72B82565-E0EA-C2C4-CEED-D0FE72558175}"/>
                </a:ext>
              </a:extLst>
            </p:cNvPr>
            <p:cNvSpPr txBox="1"/>
            <p:nvPr/>
          </p:nvSpPr>
          <p:spPr>
            <a:xfrm>
              <a:off x="1034674" y="315946"/>
              <a:ext cx="5533390" cy="584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</a:extLst>
          </p:spPr>
          <p:txBody>
            <a:bodyPr wrap="squar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defTabSz="52980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1D6FA9"/>
                  </a:solidFill>
                  <a:latin typeface="Source Han Sans CN Medium" panose="020B0400000000000000" charset="-122"/>
                  <a:ea typeface="Source Han Sans CN Medium" panose="020B0400000000000000" charset="-122"/>
                  <a:cs typeface="Source Han Sans CN Medium" panose="020B0400000000000000" charset="-122"/>
                </a:rPr>
                <a:t>未来关键词</a:t>
              </a: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id="{9770BF49-A85F-F06B-1966-57F8D3AFD36D}"/>
                </a:ext>
              </a:extLst>
            </p:cNvPr>
            <p:cNvGrpSpPr/>
            <p:nvPr/>
          </p:nvGrpSpPr>
          <p:grpSpPr>
            <a:xfrm>
              <a:off x="371475" y="386668"/>
              <a:ext cx="442913" cy="425073"/>
              <a:chOff x="371475" y="386668"/>
              <a:chExt cx="442913" cy="425073"/>
            </a:xfrm>
          </p:grpSpPr>
          <p:sp>
            <p:nvSpPr>
              <p:cNvPr id="35" name="矩形: 圆角 5">
                <a:extLst>
                  <a:ext uri="{FF2B5EF4-FFF2-40B4-BE49-F238E27FC236}">
                    <a16:creationId xmlns:a16="http://schemas.microsoft.com/office/drawing/2014/main" id="{998BAFC0-9457-E246-0008-2DE4E88C8A2D}"/>
                  </a:ext>
                </a:extLst>
              </p:cNvPr>
              <p:cNvSpPr/>
              <p:nvPr/>
            </p:nvSpPr>
            <p:spPr>
              <a:xfrm>
                <a:off x="371475" y="386668"/>
                <a:ext cx="329540" cy="323424"/>
              </a:xfrm>
              <a:prstGeom prst="roundRect">
                <a:avLst>
                  <a:gd name="adj" fmla="val 0"/>
                </a:avLst>
              </a:prstGeom>
              <a:solidFill>
                <a:srgbClr val="E4E4E6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29803"/>
                <a:endParaRPr lang="zh-CN" altLang="en-US" sz="579" kern="0" dirty="0">
                  <a:solidFill>
                    <a:prstClr val="black">
                      <a:lumMod val="85000"/>
                      <a:lumOff val="15000"/>
                      <a:alpha val="70000"/>
                    </a:prst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矩形: 圆角 6">
                <a:extLst>
                  <a:ext uri="{FF2B5EF4-FFF2-40B4-BE49-F238E27FC236}">
                    <a16:creationId xmlns:a16="http://schemas.microsoft.com/office/drawing/2014/main" id="{90CBF022-FE4D-9726-5609-2FB2D6A59817}"/>
                  </a:ext>
                </a:extLst>
              </p:cNvPr>
              <p:cNvSpPr/>
              <p:nvPr/>
            </p:nvSpPr>
            <p:spPr>
              <a:xfrm>
                <a:off x="515581" y="559672"/>
                <a:ext cx="216723" cy="212702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7" name="矩形: 圆角 7">
                <a:extLst>
                  <a:ext uri="{FF2B5EF4-FFF2-40B4-BE49-F238E27FC236}">
                    <a16:creationId xmlns:a16="http://schemas.microsoft.com/office/drawing/2014/main" id="{10E5E769-CE1D-CC65-8D83-23417319E6B6}"/>
                  </a:ext>
                </a:extLst>
              </p:cNvPr>
              <p:cNvSpPr/>
              <p:nvPr/>
            </p:nvSpPr>
            <p:spPr>
              <a:xfrm>
                <a:off x="739098" y="504554"/>
                <a:ext cx="75290" cy="73891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  <p:sp>
            <p:nvSpPr>
              <p:cNvPr id="38" name="矩形: 圆角 8">
                <a:extLst>
                  <a:ext uri="{FF2B5EF4-FFF2-40B4-BE49-F238E27FC236}">
                    <a16:creationId xmlns:a16="http://schemas.microsoft.com/office/drawing/2014/main" id="{EF6B9374-BC3A-BFC3-B08F-5C65CF782220}"/>
                  </a:ext>
                </a:extLst>
              </p:cNvPr>
              <p:cNvSpPr/>
              <p:nvPr/>
            </p:nvSpPr>
            <p:spPr>
              <a:xfrm>
                <a:off x="406729" y="722124"/>
                <a:ext cx="91314" cy="89617"/>
              </a:xfrm>
              <a:prstGeom prst="roundRect">
                <a:avLst>
                  <a:gd name="adj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4"/>
                  </a:gs>
                </a:gsLst>
                <a:lin ang="27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2980" tIns="26490" rIns="52980" bIns="26490" numCol="1" spcCol="0" rtlCol="0" fromWordArt="0" anchor="ctr" anchorCtr="0" forceAA="0" compatLnSpc="1">
                <a:noAutofit/>
              </a:bodyPr>
              <a:lstStyle/>
              <a:p>
                <a:pPr algn="ctr" defTabSz="529803"/>
                <a:endParaRPr lang="zh-CN" altLang="en-US" sz="1043" dirty="0">
                  <a:solidFill>
                    <a:prstClr val="white"/>
                  </a:solidFill>
                  <a:latin typeface="Calibri"/>
                  <a:ea typeface="汉仪旗黑KW 55S" panose="00020600040101010101" pitchFamily="18" charset="-122"/>
                </a:endParaRPr>
              </a:p>
            </p:txBody>
          </p:sp>
        </p:grpSp>
      </p:grpSp>
      <p:pic>
        <p:nvPicPr>
          <p:cNvPr id="24" name="图片 23">
            <a:extLst>
              <a:ext uri="{FF2B5EF4-FFF2-40B4-BE49-F238E27FC236}">
                <a16:creationId xmlns:a16="http://schemas.microsoft.com/office/drawing/2014/main" id="{42BA9385-6C35-5E65-D949-4E5008C43E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806" y="418400"/>
            <a:ext cx="3567214" cy="356721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F9336D34-7724-50FC-155E-DA368ED76D6A}"/>
              </a:ext>
            </a:extLst>
          </p:cNvPr>
          <p:cNvSpPr txBox="1"/>
          <p:nvPr/>
        </p:nvSpPr>
        <p:spPr>
          <a:xfrm>
            <a:off x="665106" y="857250"/>
            <a:ext cx="364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提升关键基础设施运营水平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07934D1-99FD-B5E2-FF90-8FDFA8846715}"/>
              </a:ext>
            </a:extLst>
          </p:cNvPr>
          <p:cNvSpPr txBox="1"/>
          <p:nvPr/>
        </p:nvSpPr>
        <p:spPr>
          <a:xfrm>
            <a:off x="665106" y="1558575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提升信息系统建设运营质效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55CC942-2285-8E25-BA5E-2FD39262AF27}"/>
              </a:ext>
            </a:extLst>
          </p:cNvPr>
          <p:cNvSpPr txBox="1"/>
          <p:nvPr/>
        </p:nvSpPr>
        <p:spPr>
          <a:xfrm>
            <a:off x="665106" y="2259900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提升业务创新支撑能力</a:t>
            </a:r>
            <a:endParaRPr lang="en-US" altLang="zh-CN" dirty="0">
              <a:solidFill>
                <a:srgbClr val="45737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DBE5D712-A746-A221-513B-B846D0F999B2}"/>
              </a:ext>
            </a:extLst>
          </p:cNvPr>
          <p:cNvSpPr txBox="1"/>
          <p:nvPr/>
        </p:nvSpPr>
        <p:spPr>
          <a:xfrm>
            <a:off x="665106" y="2961226"/>
            <a:ext cx="3642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dist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45737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提升农信银综合科技水平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381C42AA-AC99-2DCC-2D84-F1EE61EF73AB}"/>
              </a:ext>
            </a:extLst>
          </p:cNvPr>
          <p:cNvSpPr txBox="1"/>
          <p:nvPr/>
        </p:nvSpPr>
        <p:spPr>
          <a:xfrm>
            <a:off x="1057275" y="1226581"/>
            <a:ext cx="3250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100" dirty="0">
                <a:solidFill>
                  <a:srgbClr val="45737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一云多芯 两地三活 弹性扩展 灵活切换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EA7FDA5-2549-C373-6915-F418F1D12B19}"/>
              </a:ext>
            </a:extLst>
          </p:cNvPr>
          <p:cNvSpPr txBox="1"/>
          <p:nvPr/>
        </p:nvSpPr>
        <p:spPr>
          <a:xfrm>
            <a:off x="1057275" y="1927907"/>
            <a:ext cx="3250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100" dirty="0">
                <a:solidFill>
                  <a:srgbClr val="45737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自动化研发 数字化运维 智能化监控 全方位安全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DFC8710-38C1-F2D9-8938-E78FA6FCC33F}"/>
              </a:ext>
            </a:extLst>
          </p:cNvPr>
          <p:cNvSpPr txBox="1"/>
          <p:nvPr/>
        </p:nvSpPr>
        <p:spPr>
          <a:xfrm>
            <a:off x="1057275" y="2629233"/>
            <a:ext cx="3250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100" dirty="0">
                <a:solidFill>
                  <a:srgbClr val="45737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稳敏双态、系统融合、能力共享、灵活高效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37727BA-BF9C-6DB4-FAE6-23890A024D90}"/>
              </a:ext>
            </a:extLst>
          </p:cNvPr>
          <p:cNvSpPr txBox="1"/>
          <p:nvPr/>
        </p:nvSpPr>
        <p:spPr>
          <a:xfrm>
            <a:off x="1057275" y="3330558"/>
            <a:ext cx="32507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100" dirty="0">
                <a:solidFill>
                  <a:srgbClr val="45737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技术升级 架构升级 工具升级 理念升级</a:t>
            </a:r>
          </a:p>
        </p:txBody>
      </p:sp>
    </p:spTree>
    <p:extLst>
      <p:ext uri="{BB962C8B-B14F-4D97-AF65-F5344CB8AC3E}">
        <p14:creationId xmlns:p14="http://schemas.microsoft.com/office/powerpoint/2010/main" val="3660738674"/>
      </p:ext>
    </p:extLst>
  </p:cSld>
  <p:clrMapOvr>
    <a:masterClrMapping/>
  </p:clrMapOvr>
  <p:transition spd="slow"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AC808-2664-3A9A-7542-9A31A399C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雪山山顶&#10;&#10;描述已自动生成">
            <a:extLst>
              <a:ext uri="{FF2B5EF4-FFF2-40B4-BE49-F238E27FC236}">
                <a16:creationId xmlns:a16="http://schemas.microsoft.com/office/drawing/2014/main" id="{5D0C51B2-1A06-C007-635F-902A2524B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9" r="22255" b="7515"/>
          <a:stretch>
            <a:fillRect/>
          </a:stretch>
        </p:blipFill>
        <p:spPr>
          <a:xfrm flipH="1">
            <a:off x="-1" y="-1"/>
            <a:ext cx="9677400" cy="3973513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745C836-13D1-473B-0E38-DDFFBBDA2D2D}"/>
              </a:ext>
            </a:extLst>
          </p:cNvPr>
          <p:cNvSpPr/>
          <p:nvPr/>
        </p:nvSpPr>
        <p:spPr>
          <a:xfrm>
            <a:off x="3800803" y="1905796"/>
            <a:ext cx="5876595" cy="1628954"/>
          </a:xfrm>
          <a:prstGeom prst="rect">
            <a:avLst/>
          </a:prstGeom>
          <a:solidFill>
            <a:srgbClr val="EDED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2245A6B-C691-EF64-408D-ACAF1C441B6F}"/>
              </a:ext>
            </a:extLst>
          </p:cNvPr>
          <p:cNvSpPr/>
          <p:nvPr/>
        </p:nvSpPr>
        <p:spPr>
          <a:xfrm>
            <a:off x="-1" y="1905794"/>
            <a:ext cx="3800805" cy="1628955"/>
          </a:xfrm>
          <a:prstGeom prst="rect">
            <a:avLst/>
          </a:prstGeom>
          <a:solidFill>
            <a:srgbClr val="38907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747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5499197-EF31-B0BE-926D-1982A8D6B5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6" y="2350410"/>
            <a:ext cx="3636204" cy="65198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188688B-7C86-DF9D-CA2F-65BBD948EEC6}"/>
              </a:ext>
            </a:extLst>
          </p:cNvPr>
          <p:cNvSpPr txBox="1"/>
          <p:nvPr/>
        </p:nvSpPr>
        <p:spPr>
          <a:xfrm>
            <a:off x="3816232" y="2110518"/>
            <a:ext cx="5845740" cy="1102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>
                <a:solidFill>
                  <a:srgbClr val="548E8F"/>
                </a:solidFill>
                <a:latin typeface="方正小标宋简体" panose="03000509000000000000" pitchFamily="65" charset="-122"/>
                <a:ea typeface="方正小标宋简体" panose="03000509000000000000" pitchFamily="65" charset="-122"/>
                <a:sym typeface="微软雅黑" panose="020B0503020204020204" pitchFamily="34" charset="-122"/>
              </a:rPr>
              <a:t>敬 请 指 导</a:t>
            </a:r>
            <a:endParaRPr lang="zh-CN" altLang="en-US" dirty="0">
              <a:solidFill>
                <a:srgbClr val="548E8F"/>
              </a:solidFill>
              <a:latin typeface="方正小标宋简体" panose="03000509000000000000" pitchFamily="65" charset="-122"/>
              <a:ea typeface="方正小标宋简体" panose="03000509000000000000" pitchFamily="65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7680152"/>
      </p:ext>
    </p:extLst>
  </p:cSld>
  <p:clrMapOvr>
    <a:masterClrMapping/>
  </p:clrMapOvr>
  <p:transition spd="slow">
    <p:randomBar dir="vert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jk2YTg1M2E5MWUyZWI0ZmJmMjAyZTA1YzQzNWQ2MmI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2335</TotalTime>
  <Words>2633</Words>
  <Application>Microsoft Office PowerPoint</Application>
  <PresentationFormat>自定义</PresentationFormat>
  <Paragraphs>118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4" baseType="lpstr">
      <vt:lpstr>Helvetica Neue</vt:lpstr>
      <vt:lpstr>Source Han Sans CN</vt:lpstr>
      <vt:lpstr>Source Han Sans CN Medium</vt:lpstr>
      <vt:lpstr>方正小标宋简体</vt:lpstr>
      <vt:lpstr>仿宋</vt:lpstr>
      <vt:lpstr>楷体</vt:lpstr>
      <vt:lpstr>思源宋体 CN Heavy</vt:lpstr>
      <vt:lpstr>微软雅黑</vt:lpstr>
      <vt:lpstr>字魂59号-创粗黑</vt:lpstr>
      <vt:lpstr>Arial</vt:lpstr>
      <vt:lpstr>Calibri</vt:lpstr>
      <vt:lpstr>Calibri Light</vt:lpstr>
      <vt:lpstr>Consolas</vt:lpstr>
      <vt:lpstr>Wingdings</vt:lpstr>
      <vt:lpstr>Office 主题​​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DPHOME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po du</dc:creator>
  <cp:lastModifiedBy>minghua chen</cp:lastModifiedBy>
  <cp:revision>734</cp:revision>
  <dcterms:created xsi:type="dcterms:W3CDTF">2014-12-17T15:36:00Z</dcterms:created>
  <dcterms:modified xsi:type="dcterms:W3CDTF">2024-11-13T06:06:46Z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D1CF29B360FD4943BC71C3BB620673F4_12</vt:lpwstr>
  </property>
  <property fmtid="{D5CDD505-2E9C-101B-9397-08002B2CF9AE}" pid="3" name="KSOProductBuildVer">
    <vt:lpwstr>2052-12.1.0.16929</vt:lpwstr>
  </property>
</Properties>
</file>